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6" r:id="rId2"/>
    <p:sldId id="304" r:id="rId3"/>
    <p:sldId id="307" r:id="rId4"/>
    <p:sldId id="258" r:id="rId5"/>
    <p:sldId id="327" r:id="rId6"/>
    <p:sldId id="291" r:id="rId7"/>
    <p:sldId id="308" r:id="rId8"/>
    <p:sldId id="323" r:id="rId9"/>
    <p:sldId id="276" r:id="rId10"/>
    <p:sldId id="277" r:id="rId11"/>
    <p:sldId id="278" r:id="rId12"/>
    <p:sldId id="279" r:id="rId13"/>
    <p:sldId id="282" r:id="rId14"/>
    <p:sldId id="295" r:id="rId15"/>
    <p:sldId id="262" r:id="rId16"/>
    <p:sldId id="263" r:id="rId17"/>
    <p:sldId id="264" r:id="rId18"/>
    <p:sldId id="261" r:id="rId19"/>
    <p:sldId id="293" r:id="rId20"/>
    <p:sldId id="267" r:id="rId21"/>
    <p:sldId id="269" r:id="rId22"/>
    <p:sldId id="270" r:id="rId23"/>
    <p:sldId id="272" r:id="rId24"/>
    <p:sldId id="294" r:id="rId25"/>
    <p:sldId id="290" r:id="rId26"/>
    <p:sldId id="325" r:id="rId27"/>
    <p:sldId id="305" r:id="rId28"/>
    <p:sldId id="328" r:id="rId29"/>
    <p:sldId id="329" r:id="rId30"/>
    <p:sldId id="330" r:id="rId31"/>
    <p:sldId id="310" r:id="rId32"/>
    <p:sldId id="311" r:id="rId33"/>
    <p:sldId id="312" r:id="rId34"/>
    <p:sldId id="313" r:id="rId35"/>
    <p:sldId id="322" r:id="rId36"/>
    <p:sldId id="326" r:id="rId37"/>
    <p:sldId id="283" r:id="rId38"/>
    <p:sldId id="292" r:id="rId39"/>
    <p:sldId id="296" r:id="rId40"/>
    <p:sldId id="297" r:id="rId41"/>
    <p:sldId id="281" r:id="rId42"/>
    <p:sldId id="284" r:id="rId43"/>
    <p:sldId id="286" r:id="rId44"/>
    <p:sldId id="298" r:id="rId45"/>
    <p:sldId id="331" r:id="rId46"/>
    <p:sldId id="299" r:id="rId47"/>
    <p:sldId id="342" r:id="rId48"/>
    <p:sldId id="343" r:id="rId49"/>
    <p:sldId id="300" r:id="rId50"/>
    <p:sldId id="339" r:id="rId51"/>
    <p:sldId id="318" r:id="rId52"/>
    <p:sldId id="336" r:id="rId53"/>
    <p:sldId id="302" r:id="rId54"/>
    <p:sldId id="315" r:id="rId55"/>
    <p:sldId id="319" r:id="rId56"/>
    <p:sldId id="337" r:id="rId57"/>
    <p:sldId id="320" r:id="rId58"/>
    <p:sldId id="314" r:id="rId59"/>
    <p:sldId id="321" r:id="rId60"/>
    <p:sldId id="338" r:id="rId61"/>
    <p:sldId id="303" r:id="rId62"/>
    <p:sldId id="316" r:id="rId63"/>
    <p:sldId id="317" r:id="rId64"/>
    <p:sldId id="341" r:id="rId65"/>
    <p:sldId id="332" r:id="rId66"/>
    <p:sldId id="333" r:id="rId67"/>
    <p:sldId id="335" r:id="rId68"/>
    <p:sldId id="340" r:id="rId69"/>
    <p:sldId id="334" r:id="rId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273"/>
    <p:restoredTop sz="82759" autoAdjust="0"/>
  </p:normalViewPr>
  <p:slideViewPr>
    <p:cSldViewPr snapToGrid="0" snapToObjects="1">
      <p:cViewPr varScale="1">
        <p:scale>
          <a:sx n="100" d="100"/>
          <a:sy n="100" d="100"/>
        </p:scale>
        <p:origin x="1840" y="17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2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FF41E1-8CDB-472B-8FA7-2B3A738FB913}" type="datetimeFigureOut">
              <a:rPr lang="en-CA" smtClean="0"/>
              <a:t>2022-02-23</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529120-8F89-4EA4-82E9-6A817F145A66}" type="slidenum">
              <a:rPr lang="en-CA" smtClean="0"/>
              <a:t>‹#›</a:t>
            </a:fld>
            <a:endParaRPr lang="en-CA"/>
          </a:p>
        </p:txBody>
      </p:sp>
    </p:spTree>
    <p:extLst>
      <p:ext uri="{BB962C8B-B14F-4D97-AF65-F5344CB8AC3E}">
        <p14:creationId xmlns:p14="http://schemas.microsoft.com/office/powerpoint/2010/main" val="3116032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latin typeface="Calibri" panose="020F0502020204030204" pitchFamily="34" charset="0"/>
                <a:ea typeface="Times New Roman" panose="02020603050405020304" pitchFamily="18" charset="0"/>
                <a:cs typeface="Calibri" panose="020F0502020204030204" pitchFamily="34" charset="0"/>
              </a:rPr>
              <a:t>Centering and scaling coefficients, Model selection (AIC) </a:t>
            </a:r>
            <a:r>
              <a:rPr lang="en-CA" b="1" dirty="0">
                <a:latin typeface="Calibri" panose="020F0502020204030204" pitchFamily="34" charset="0"/>
                <a:ea typeface="Times New Roman" panose="02020603050405020304" pitchFamily="18" charset="0"/>
                <a:cs typeface="Calibri" panose="020F0502020204030204" pitchFamily="34" charset="0"/>
              </a:rPr>
              <a:t>(time permitting)</a:t>
            </a:r>
            <a:endParaRPr lang="en-CA" dirty="0">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E1529120-8F89-4EA4-82E9-6A817F145A66}" type="slidenum">
              <a:rPr lang="en-CA" smtClean="0"/>
              <a:t>2</a:t>
            </a:fld>
            <a:endParaRPr lang="en-CA"/>
          </a:p>
        </p:txBody>
      </p:sp>
    </p:spTree>
    <p:extLst>
      <p:ext uri="{BB962C8B-B14F-4D97-AF65-F5344CB8AC3E}">
        <p14:creationId xmlns:p14="http://schemas.microsoft.com/office/powerpoint/2010/main" val="2810251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baseline="0" dirty="0">
                <a:solidFill>
                  <a:schemeClr val="tx1"/>
                </a:solidFill>
                <a:latin typeface="+mn-lt"/>
                <a:ea typeface="+mn-ea"/>
                <a:cs typeface="+mn-cs"/>
              </a:rPr>
              <a:t>In this case, there seems to be slightly less</a:t>
            </a:r>
          </a:p>
          <a:p>
            <a:r>
              <a:rPr lang="en-CA" sz="1200" b="0" i="0" u="none" strike="noStrike" kern="1200" baseline="0" dirty="0">
                <a:solidFill>
                  <a:schemeClr val="tx1"/>
                </a:solidFill>
                <a:latin typeface="+mn-lt"/>
                <a:ea typeface="+mn-ea"/>
                <a:cs typeface="+mn-cs"/>
              </a:rPr>
              <a:t>variation in the winter data </a:t>
            </a:r>
            <a:r>
              <a:rPr lang="en-CA" sz="1200" b="0" i="0" u="none" strike="noStrike" kern="1200" baseline="0" dirty="0" err="1">
                <a:solidFill>
                  <a:schemeClr val="tx1"/>
                </a:solidFill>
                <a:latin typeface="+mn-lt"/>
                <a:ea typeface="+mn-ea"/>
                <a:cs typeface="+mn-cs"/>
              </a:rPr>
              <a:t>formales</a:t>
            </a:r>
            <a:r>
              <a:rPr lang="en-CA" sz="1200" b="0" i="0" u="none" strike="noStrike" kern="1200" baseline="0" dirty="0">
                <a:solidFill>
                  <a:schemeClr val="tx1"/>
                </a:solidFill>
                <a:latin typeface="+mn-lt"/>
                <a:ea typeface="+mn-ea"/>
                <a:cs typeface="+mn-cs"/>
              </a:rPr>
              <a:t> </a:t>
            </a:r>
            <a:r>
              <a:rPr lang="en-CA" sz="1200" b="0" i="0" u="none" strike="noStrike" kern="1200" baseline="0" dirty="0" err="1">
                <a:solidFill>
                  <a:schemeClr val="tx1"/>
                </a:solidFill>
                <a:latin typeface="+mn-lt"/>
                <a:ea typeface="+mn-ea"/>
                <a:cs typeface="+mn-cs"/>
              </a:rPr>
              <a:t>andmore</a:t>
            </a:r>
            <a:r>
              <a:rPr lang="en-CA" sz="1200" b="0" i="0" u="none" strike="noStrike" kern="1200" baseline="0" dirty="0">
                <a:solidFill>
                  <a:schemeClr val="tx1"/>
                </a:solidFill>
                <a:latin typeface="+mn-lt"/>
                <a:ea typeface="+mn-ea"/>
                <a:cs typeface="+mn-cs"/>
              </a:rPr>
              <a:t> variation in the</a:t>
            </a:r>
          </a:p>
          <a:p>
            <a:r>
              <a:rPr lang="en-CA" sz="1200" b="0" i="0" u="none" strike="noStrike" kern="1200" baseline="0" dirty="0">
                <a:solidFill>
                  <a:schemeClr val="tx1"/>
                </a:solidFill>
                <a:latin typeface="+mn-lt"/>
                <a:ea typeface="+mn-ea"/>
                <a:cs typeface="+mn-cs"/>
              </a:rPr>
              <a:t>male data from the summer. However, such small differences</a:t>
            </a:r>
          </a:p>
          <a:p>
            <a:r>
              <a:rPr lang="en-CA" sz="1200" b="0" i="0" u="none" strike="noStrike" kern="1200" baseline="0" dirty="0">
                <a:solidFill>
                  <a:schemeClr val="tx1"/>
                </a:solidFill>
                <a:latin typeface="+mn-lt"/>
                <a:ea typeface="+mn-ea"/>
                <a:cs typeface="+mn-cs"/>
              </a:rPr>
              <a:t>in variation are not something to worry about</a:t>
            </a:r>
          </a:p>
          <a:p>
            <a:r>
              <a:rPr lang="en-CA" dirty="0"/>
              <a:t>As long as the biggest box is not much more than 2 times the smallest, the variance is ok. </a:t>
            </a:r>
          </a:p>
        </p:txBody>
      </p:sp>
      <p:sp>
        <p:nvSpPr>
          <p:cNvPr id="4" name="Slide Number Placeholder 3"/>
          <p:cNvSpPr>
            <a:spLocks noGrp="1"/>
          </p:cNvSpPr>
          <p:nvPr>
            <p:ph type="sldNum" sz="quarter" idx="5"/>
          </p:nvPr>
        </p:nvSpPr>
        <p:spPr/>
        <p:txBody>
          <a:bodyPr/>
          <a:lstStyle/>
          <a:p>
            <a:fld id="{E1529120-8F89-4EA4-82E9-6A817F145A66}" type="slidenum">
              <a:rPr lang="en-CA" smtClean="0"/>
              <a:t>32</a:t>
            </a:fld>
            <a:endParaRPr lang="en-CA"/>
          </a:p>
        </p:txBody>
      </p:sp>
    </p:spTree>
    <p:extLst>
      <p:ext uri="{BB962C8B-B14F-4D97-AF65-F5344CB8AC3E}">
        <p14:creationId xmlns:p14="http://schemas.microsoft.com/office/powerpoint/2010/main" val="399437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latin typeface="Calibri" panose="020F0502020204030204" pitchFamily="34" charset="0"/>
                <a:ea typeface="Times New Roman" panose="02020603050405020304" pitchFamily="18" charset="0"/>
                <a:cs typeface="Calibri" panose="020F0502020204030204" pitchFamily="34" charset="0"/>
              </a:rPr>
              <a:t>Centering and scaling coefficients, Model selection (AIC) </a:t>
            </a:r>
            <a:r>
              <a:rPr lang="en-CA" b="1" dirty="0">
                <a:latin typeface="Calibri" panose="020F0502020204030204" pitchFamily="34" charset="0"/>
                <a:ea typeface="Times New Roman" panose="02020603050405020304" pitchFamily="18" charset="0"/>
                <a:cs typeface="Calibri" panose="020F0502020204030204" pitchFamily="34" charset="0"/>
              </a:rPr>
              <a:t>(time permitting)</a:t>
            </a:r>
            <a:endParaRPr lang="en-CA" dirty="0">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E1529120-8F89-4EA4-82E9-6A817F145A66}" type="slidenum">
              <a:rPr lang="en-CA" smtClean="0"/>
              <a:t>36</a:t>
            </a:fld>
            <a:endParaRPr lang="en-CA"/>
          </a:p>
        </p:txBody>
      </p:sp>
    </p:spTree>
    <p:extLst>
      <p:ext uri="{BB962C8B-B14F-4D97-AF65-F5344CB8AC3E}">
        <p14:creationId xmlns:p14="http://schemas.microsoft.com/office/powerpoint/2010/main" val="4229201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Basics of linear regression</a:t>
            </a:r>
          </a:p>
          <a:p>
            <a:r>
              <a:rPr lang="en-US" dirty="0"/>
              <a:t>10 samples per variable</a:t>
            </a:r>
          </a:p>
          <a:p>
            <a:r>
              <a:rPr lang="en-US" dirty="0"/>
              <a:t>Slope</a:t>
            </a:r>
            <a:r>
              <a:rPr lang="en-US" baseline="0" dirty="0"/>
              <a:t> effects versus intercept effects</a:t>
            </a:r>
            <a:endParaRPr lang="en-US" dirty="0"/>
          </a:p>
          <a:p>
            <a:r>
              <a:rPr lang="en-US" dirty="0"/>
              <a:t>How</a:t>
            </a:r>
            <a:r>
              <a:rPr lang="en-US" baseline="0" dirty="0"/>
              <a:t> to read a model output table</a:t>
            </a:r>
          </a:p>
          <a:p>
            <a:r>
              <a:rPr lang="en-US" baseline="0" dirty="0"/>
              <a:t>what do model coefficients mean in real terms</a:t>
            </a:r>
          </a:p>
          <a:p>
            <a:r>
              <a:rPr lang="en-US" baseline="0" dirty="0"/>
              <a:t>Model selection based on AIC</a:t>
            </a:r>
            <a:endParaRPr lang="en-US" dirty="0"/>
          </a:p>
        </p:txBody>
      </p:sp>
      <p:sp>
        <p:nvSpPr>
          <p:cNvPr id="4" name="Slide Number Placeholder 3"/>
          <p:cNvSpPr>
            <a:spLocks noGrp="1"/>
          </p:cNvSpPr>
          <p:nvPr>
            <p:ph type="sldNum" sz="quarter" idx="10"/>
          </p:nvPr>
        </p:nvSpPr>
        <p:spPr/>
        <p:txBody>
          <a:bodyPr/>
          <a:lstStyle/>
          <a:p>
            <a:fld id="{E1529120-8F89-4EA4-82E9-6A817F145A66}" type="slidenum">
              <a:rPr lang="en-CA" smtClean="0"/>
              <a:t>37</a:t>
            </a:fld>
            <a:endParaRPr lang="en-CA"/>
          </a:p>
        </p:txBody>
      </p:sp>
    </p:spTree>
    <p:extLst>
      <p:ext uri="{BB962C8B-B14F-4D97-AF65-F5344CB8AC3E}">
        <p14:creationId xmlns:p14="http://schemas.microsoft.com/office/powerpoint/2010/main" val="846333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1529120-8F89-4EA4-82E9-6A817F145A66}" type="slidenum">
              <a:rPr lang="en-CA" smtClean="0"/>
              <a:t>41</a:t>
            </a:fld>
            <a:endParaRPr lang="en-CA"/>
          </a:p>
        </p:txBody>
      </p:sp>
    </p:spTree>
    <p:extLst>
      <p:ext uri="{BB962C8B-B14F-4D97-AF65-F5344CB8AC3E}">
        <p14:creationId xmlns:p14="http://schemas.microsoft.com/office/powerpoint/2010/main" val="2643155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Reference</a:t>
            </a:r>
          </a:p>
        </p:txBody>
      </p:sp>
      <p:sp>
        <p:nvSpPr>
          <p:cNvPr id="4" name="Slide Number Placeholder 3"/>
          <p:cNvSpPr>
            <a:spLocks noGrp="1"/>
          </p:cNvSpPr>
          <p:nvPr>
            <p:ph type="sldNum" sz="quarter" idx="5"/>
          </p:nvPr>
        </p:nvSpPr>
        <p:spPr/>
        <p:txBody>
          <a:bodyPr/>
          <a:lstStyle/>
          <a:p>
            <a:fld id="{E1529120-8F89-4EA4-82E9-6A817F145A66}" type="slidenum">
              <a:rPr lang="en-CA" smtClean="0"/>
              <a:t>46</a:t>
            </a:fld>
            <a:endParaRPr lang="en-CA"/>
          </a:p>
        </p:txBody>
      </p:sp>
    </p:spTree>
    <p:extLst>
      <p:ext uri="{BB962C8B-B14F-4D97-AF65-F5344CB8AC3E}">
        <p14:creationId xmlns:p14="http://schemas.microsoft.com/office/powerpoint/2010/main" val="3635047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Reference</a:t>
            </a:r>
          </a:p>
        </p:txBody>
      </p:sp>
      <p:sp>
        <p:nvSpPr>
          <p:cNvPr id="4" name="Slide Number Placeholder 3"/>
          <p:cNvSpPr>
            <a:spLocks noGrp="1"/>
          </p:cNvSpPr>
          <p:nvPr>
            <p:ph type="sldNum" sz="quarter" idx="5"/>
          </p:nvPr>
        </p:nvSpPr>
        <p:spPr/>
        <p:txBody>
          <a:bodyPr/>
          <a:lstStyle/>
          <a:p>
            <a:fld id="{E1529120-8F89-4EA4-82E9-6A817F145A66}" type="slidenum">
              <a:rPr lang="en-CA" smtClean="0"/>
              <a:t>49</a:t>
            </a:fld>
            <a:endParaRPr lang="en-CA"/>
          </a:p>
        </p:txBody>
      </p:sp>
    </p:spTree>
    <p:extLst>
      <p:ext uri="{BB962C8B-B14F-4D97-AF65-F5344CB8AC3E}">
        <p14:creationId xmlns:p14="http://schemas.microsoft.com/office/powerpoint/2010/main" val="3647839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Reference</a:t>
            </a:r>
          </a:p>
        </p:txBody>
      </p:sp>
      <p:sp>
        <p:nvSpPr>
          <p:cNvPr id="4" name="Slide Number Placeholder 3"/>
          <p:cNvSpPr>
            <a:spLocks noGrp="1"/>
          </p:cNvSpPr>
          <p:nvPr>
            <p:ph type="sldNum" sz="quarter" idx="5"/>
          </p:nvPr>
        </p:nvSpPr>
        <p:spPr/>
        <p:txBody>
          <a:bodyPr/>
          <a:lstStyle/>
          <a:p>
            <a:fld id="{E1529120-8F89-4EA4-82E9-6A817F145A66}" type="slidenum">
              <a:rPr lang="en-CA" smtClean="0"/>
              <a:t>52</a:t>
            </a:fld>
            <a:endParaRPr lang="en-CA"/>
          </a:p>
        </p:txBody>
      </p:sp>
    </p:spTree>
    <p:extLst>
      <p:ext uri="{BB962C8B-B14F-4D97-AF65-F5344CB8AC3E}">
        <p14:creationId xmlns:p14="http://schemas.microsoft.com/office/powerpoint/2010/main" val="3647839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Reference</a:t>
            </a:r>
          </a:p>
        </p:txBody>
      </p:sp>
      <p:sp>
        <p:nvSpPr>
          <p:cNvPr id="4" name="Slide Number Placeholder 3"/>
          <p:cNvSpPr>
            <a:spLocks noGrp="1"/>
          </p:cNvSpPr>
          <p:nvPr>
            <p:ph type="sldNum" sz="quarter" idx="5"/>
          </p:nvPr>
        </p:nvSpPr>
        <p:spPr/>
        <p:txBody>
          <a:bodyPr/>
          <a:lstStyle/>
          <a:p>
            <a:fld id="{E1529120-8F89-4EA4-82E9-6A817F145A66}" type="slidenum">
              <a:rPr lang="en-CA" smtClean="0"/>
              <a:t>56</a:t>
            </a:fld>
            <a:endParaRPr lang="en-CA"/>
          </a:p>
        </p:txBody>
      </p:sp>
    </p:spTree>
    <p:extLst>
      <p:ext uri="{BB962C8B-B14F-4D97-AF65-F5344CB8AC3E}">
        <p14:creationId xmlns:p14="http://schemas.microsoft.com/office/powerpoint/2010/main" val="3647839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Reference</a:t>
            </a:r>
          </a:p>
        </p:txBody>
      </p:sp>
      <p:sp>
        <p:nvSpPr>
          <p:cNvPr id="4" name="Slide Number Placeholder 3"/>
          <p:cNvSpPr>
            <a:spLocks noGrp="1"/>
          </p:cNvSpPr>
          <p:nvPr>
            <p:ph type="sldNum" sz="quarter" idx="5"/>
          </p:nvPr>
        </p:nvSpPr>
        <p:spPr/>
        <p:txBody>
          <a:bodyPr/>
          <a:lstStyle/>
          <a:p>
            <a:fld id="{E1529120-8F89-4EA4-82E9-6A817F145A66}" type="slidenum">
              <a:rPr lang="en-CA" smtClean="0"/>
              <a:t>60</a:t>
            </a:fld>
            <a:endParaRPr lang="en-CA"/>
          </a:p>
        </p:txBody>
      </p:sp>
    </p:spTree>
    <p:extLst>
      <p:ext uri="{BB962C8B-B14F-4D97-AF65-F5344CB8AC3E}">
        <p14:creationId xmlns:p14="http://schemas.microsoft.com/office/powerpoint/2010/main" val="3647839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1529120-8F89-4EA4-82E9-6A817F145A66}" type="slidenum">
              <a:rPr lang="en-CA" smtClean="0"/>
              <a:t>61</a:t>
            </a:fld>
            <a:endParaRPr lang="en-CA"/>
          </a:p>
        </p:txBody>
      </p:sp>
    </p:spTree>
    <p:extLst>
      <p:ext uri="{BB962C8B-B14F-4D97-AF65-F5344CB8AC3E}">
        <p14:creationId xmlns:p14="http://schemas.microsoft.com/office/powerpoint/2010/main" val="1346337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latin typeface="Calibri" panose="020F0502020204030204" pitchFamily="34" charset="0"/>
                <a:ea typeface="Times New Roman" panose="02020603050405020304" pitchFamily="18" charset="0"/>
                <a:cs typeface="Calibri" panose="020F0502020204030204" pitchFamily="34" charset="0"/>
              </a:rPr>
              <a:t>Centering and scaling coefficients, Model selection (AIC) </a:t>
            </a:r>
            <a:r>
              <a:rPr lang="en-CA" b="1" dirty="0">
                <a:latin typeface="Calibri" panose="020F0502020204030204" pitchFamily="34" charset="0"/>
                <a:ea typeface="Times New Roman" panose="02020603050405020304" pitchFamily="18" charset="0"/>
                <a:cs typeface="Calibri" panose="020F0502020204030204" pitchFamily="34" charset="0"/>
              </a:rPr>
              <a:t>(time permitting)</a:t>
            </a:r>
            <a:endParaRPr lang="en-CA" dirty="0">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E1529120-8F89-4EA4-82E9-6A817F145A66}" type="slidenum">
              <a:rPr lang="en-CA" smtClean="0"/>
              <a:t>3</a:t>
            </a:fld>
            <a:endParaRPr lang="en-CA"/>
          </a:p>
        </p:txBody>
      </p:sp>
    </p:spTree>
    <p:extLst>
      <p:ext uri="{BB962C8B-B14F-4D97-AF65-F5344CB8AC3E}">
        <p14:creationId xmlns:p14="http://schemas.microsoft.com/office/powerpoint/2010/main" val="4229201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1529120-8F89-4EA4-82E9-6A817F145A66}" type="slidenum">
              <a:rPr lang="en-CA" smtClean="0"/>
              <a:t>62</a:t>
            </a:fld>
            <a:endParaRPr lang="en-CA"/>
          </a:p>
        </p:txBody>
      </p:sp>
    </p:spTree>
    <p:extLst>
      <p:ext uri="{BB962C8B-B14F-4D97-AF65-F5344CB8AC3E}">
        <p14:creationId xmlns:p14="http://schemas.microsoft.com/office/powerpoint/2010/main" val="12102573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1529120-8F89-4EA4-82E9-6A817F145A66}" type="slidenum">
              <a:rPr lang="en-CA" smtClean="0"/>
              <a:t>63</a:t>
            </a:fld>
            <a:endParaRPr lang="en-CA"/>
          </a:p>
        </p:txBody>
      </p:sp>
    </p:spTree>
    <p:extLst>
      <p:ext uri="{BB962C8B-B14F-4D97-AF65-F5344CB8AC3E}">
        <p14:creationId xmlns:p14="http://schemas.microsoft.com/office/powerpoint/2010/main" val="2281309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Type 1 and Type II error – </a:t>
            </a:r>
          </a:p>
          <a:p>
            <a:r>
              <a:rPr lang="en-CA" dirty="0"/>
              <a:t>Type 1 – reject the null hypothesis, false positive</a:t>
            </a:r>
          </a:p>
          <a:p>
            <a:r>
              <a:rPr lang="en-CA" dirty="0"/>
              <a:t>Type II accept the null hypothesis, false negative</a:t>
            </a:r>
          </a:p>
        </p:txBody>
      </p:sp>
      <p:sp>
        <p:nvSpPr>
          <p:cNvPr id="4" name="Slide Number Placeholder 3"/>
          <p:cNvSpPr>
            <a:spLocks noGrp="1"/>
          </p:cNvSpPr>
          <p:nvPr>
            <p:ph type="sldNum" sz="quarter" idx="10"/>
          </p:nvPr>
        </p:nvSpPr>
        <p:spPr/>
        <p:txBody>
          <a:bodyPr/>
          <a:lstStyle/>
          <a:p>
            <a:fld id="{E1529120-8F89-4EA4-82E9-6A817F145A66}" type="slidenum">
              <a:rPr lang="en-CA" smtClean="0"/>
              <a:t>4</a:t>
            </a:fld>
            <a:endParaRPr lang="en-CA"/>
          </a:p>
        </p:txBody>
      </p:sp>
    </p:spTree>
    <p:extLst>
      <p:ext uri="{BB962C8B-B14F-4D97-AF65-F5344CB8AC3E}">
        <p14:creationId xmlns:p14="http://schemas.microsoft.com/office/powerpoint/2010/main" val="54940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Peastons</a:t>
            </a:r>
            <a:endParaRPr lang="en-CA" dirty="0"/>
          </a:p>
          <a:p>
            <a:r>
              <a:rPr lang="en-CA" dirty="0" err="1"/>
              <a:t>Spearmans</a:t>
            </a:r>
            <a:r>
              <a:rPr lang="en-CA" dirty="0"/>
              <a:t> rank</a:t>
            </a:r>
          </a:p>
        </p:txBody>
      </p:sp>
      <p:sp>
        <p:nvSpPr>
          <p:cNvPr id="4" name="Slide Number Placeholder 3"/>
          <p:cNvSpPr>
            <a:spLocks noGrp="1"/>
          </p:cNvSpPr>
          <p:nvPr>
            <p:ph type="sldNum" sz="quarter" idx="10"/>
          </p:nvPr>
        </p:nvSpPr>
        <p:spPr/>
        <p:txBody>
          <a:bodyPr/>
          <a:lstStyle/>
          <a:p>
            <a:fld id="{E1529120-8F89-4EA4-82E9-6A817F145A66}" type="slidenum">
              <a:rPr lang="en-CA" smtClean="0"/>
              <a:t>9</a:t>
            </a:fld>
            <a:endParaRPr lang="en-CA"/>
          </a:p>
        </p:txBody>
      </p:sp>
    </p:spTree>
    <p:extLst>
      <p:ext uri="{BB962C8B-B14F-4D97-AF65-F5344CB8AC3E}">
        <p14:creationId xmlns:p14="http://schemas.microsoft.com/office/powerpoint/2010/main" val="326197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Show a plot</a:t>
            </a:r>
            <a:r>
              <a:rPr lang="en-CA" baseline="0" dirty="0"/>
              <a:t> of a one to one relationship</a:t>
            </a:r>
            <a:endParaRPr lang="en-CA" dirty="0"/>
          </a:p>
        </p:txBody>
      </p:sp>
      <p:sp>
        <p:nvSpPr>
          <p:cNvPr id="4" name="Slide Number Placeholder 3"/>
          <p:cNvSpPr>
            <a:spLocks noGrp="1"/>
          </p:cNvSpPr>
          <p:nvPr>
            <p:ph type="sldNum" sz="quarter" idx="10"/>
          </p:nvPr>
        </p:nvSpPr>
        <p:spPr/>
        <p:txBody>
          <a:bodyPr/>
          <a:lstStyle/>
          <a:p>
            <a:fld id="{E1529120-8F89-4EA4-82E9-6A817F145A66}" type="slidenum">
              <a:rPr lang="en-CA" smtClean="0"/>
              <a:t>10</a:t>
            </a:fld>
            <a:endParaRPr lang="en-CA"/>
          </a:p>
        </p:txBody>
      </p:sp>
    </p:spTree>
    <p:extLst>
      <p:ext uri="{BB962C8B-B14F-4D97-AF65-F5344CB8AC3E}">
        <p14:creationId xmlns:p14="http://schemas.microsoft.com/office/powerpoint/2010/main" val="2892444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1529120-8F89-4EA4-82E9-6A817F145A66}" type="slidenum">
              <a:rPr lang="en-CA" smtClean="0"/>
              <a:t>13</a:t>
            </a:fld>
            <a:endParaRPr lang="en-CA"/>
          </a:p>
        </p:txBody>
      </p:sp>
    </p:spTree>
    <p:extLst>
      <p:ext uri="{BB962C8B-B14F-4D97-AF65-F5344CB8AC3E}">
        <p14:creationId xmlns:p14="http://schemas.microsoft.com/office/powerpoint/2010/main" val="3844009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Students </a:t>
            </a:r>
            <a:r>
              <a:rPr lang="en-CA" dirty="0" err="1"/>
              <a:t>ttest</a:t>
            </a:r>
            <a:r>
              <a:rPr lang="en-CA" dirty="0"/>
              <a:t> – equal variances, normal distribution, </a:t>
            </a:r>
          </a:p>
          <a:p>
            <a:r>
              <a:rPr lang="en-CA" dirty="0"/>
              <a:t>Welch’s – unequal variances</a:t>
            </a:r>
          </a:p>
          <a:p>
            <a:r>
              <a:rPr lang="en-CA" dirty="0"/>
              <a:t>Paired </a:t>
            </a:r>
            <a:r>
              <a:rPr lang="en-CA" dirty="0" err="1"/>
              <a:t>ttest</a:t>
            </a:r>
            <a:r>
              <a:rPr lang="en-CA" dirty="0"/>
              <a:t> – dependent </a:t>
            </a:r>
            <a:r>
              <a:rPr lang="en-CA" dirty="0" err="1"/>
              <a:t>ttest</a:t>
            </a:r>
            <a:r>
              <a:rPr lang="en-CA" dirty="0"/>
              <a:t>, each factor is measured twice, repeated measures</a:t>
            </a:r>
          </a:p>
          <a:p>
            <a:r>
              <a:rPr lang="en-CA" dirty="0"/>
              <a:t>Two sample t-test – samples are independent, samples from population</a:t>
            </a:r>
          </a:p>
        </p:txBody>
      </p:sp>
      <p:sp>
        <p:nvSpPr>
          <p:cNvPr id="4" name="Slide Number Placeholder 3"/>
          <p:cNvSpPr>
            <a:spLocks noGrp="1"/>
          </p:cNvSpPr>
          <p:nvPr>
            <p:ph type="sldNum" sz="quarter" idx="10"/>
          </p:nvPr>
        </p:nvSpPr>
        <p:spPr/>
        <p:txBody>
          <a:bodyPr/>
          <a:lstStyle/>
          <a:p>
            <a:fld id="{E1529120-8F89-4EA4-82E9-6A817F145A66}" type="slidenum">
              <a:rPr lang="en-CA" smtClean="0"/>
              <a:t>19</a:t>
            </a:fld>
            <a:endParaRPr lang="en-CA"/>
          </a:p>
        </p:txBody>
      </p:sp>
    </p:spTree>
    <p:extLst>
      <p:ext uri="{BB962C8B-B14F-4D97-AF65-F5344CB8AC3E}">
        <p14:creationId xmlns:p14="http://schemas.microsoft.com/office/powerpoint/2010/main" val="4213521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Tukeys</a:t>
            </a:r>
            <a:r>
              <a:rPr lang="en-CA" dirty="0"/>
              <a:t> Honest Significant Difference</a:t>
            </a:r>
          </a:p>
          <a:p>
            <a:r>
              <a:rPr lang="en-CA" dirty="0"/>
              <a:t>R code is </a:t>
            </a:r>
            <a:r>
              <a:rPr lang="en-CA" dirty="0" err="1"/>
              <a:t>TukeyHSD</a:t>
            </a:r>
            <a:r>
              <a:rPr lang="en-CA" dirty="0"/>
              <a:t>(</a:t>
            </a:r>
            <a:r>
              <a:rPr lang="en-CA" dirty="0" err="1"/>
              <a:t>aovoutput</a:t>
            </a:r>
            <a:r>
              <a:rPr lang="en-CA" dirty="0"/>
              <a:t>, </a:t>
            </a:r>
          </a:p>
          <a:p>
            <a:r>
              <a:rPr lang="en-CA" dirty="0" err="1"/>
              <a:t>Padj</a:t>
            </a:r>
            <a:r>
              <a:rPr lang="en-CA" dirty="0"/>
              <a:t> gives you the output and shows you what is significant</a:t>
            </a:r>
          </a:p>
        </p:txBody>
      </p:sp>
      <p:sp>
        <p:nvSpPr>
          <p:cNvPr id="4" name="Slide Number Placeholder 3"/>
          <p:cNvSpPr>
            <a:spLocks noGrp="1"/>
          </p:cNvSpPr>
          <p:nvPr>
            <p:ph type="sldNum" sz="quarter" idx="10"/>
          </p:nvPr>
        </p:nvSpPr>
        <p:spPr/>
        <p:txBody>
          <a:bodyPr/>
          <a:lstStyle/>
          <a:p>
            <a:fld id="{E1529120-8F89-4EA4-82E9-6A817F145A66}" type="slidenum">
              <a:rPr lang="en-CA" smtClean="0"/>
              <a:t>25</a:t>
            </a:fld>
            <a:endParaRPr lang="en-CA"/>
          </a:p>
        </p:txBody>
      </p:sp>
    </p:spTree>
    <p:extLst>
      <p:ext uri="{BB962C8B-B14F-4D97-AF65-F5344CB8AC3E}">
        <p14:creationId xmlns:p14="http://schemas.microsoft.com/office/powerpoint/2010/main" val="2914702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latin typeface="Calibri" panose="020F0502020204030204" pitchFamily="34" charset="0"/>
                <a:ea typeface="Times New Roman" panose="02020603050405020304" pitchFamily="18" charset="0"/>
                <a:cs typeface="Calibri" panose="020F0502020204030204" pitchFamily="34" charset="0"/>
              </a:rPr>
              <a:t>Centering and scaling coefficients, Model selection (AIC) </a:t>
            </a:r>
            <a:r>
              <a:rPr lang="en-CA" b="1" dirty="0">
                <a:latin typeface="Calibri" panose="020F0502020204030204" pitchFamily="34" charset="0"/>
                <a:ea typeface="Times New Roman" panose="02020603050405020304" pitchFamily="18" charset="0"/>
                <a:cs typeface="Calibri" panose="020F0502020204030204" pitchFamily="34" charset="0"/>
              </a:rPr>
              <a:t>(time permitting)</a:t>
            </a:r>
            <a:endParaRPr lang="en-CA" dirty="0">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E1529120-8F89-4EA4-82E9-6A817F145A66}" type="slidenum">
              <a:rPr lang="en-CA" smtClean="0"/>
              <a:t>26</a:t>
            </a:fld>
            <a:endParaRPr lang="en-CA"/>
          </a:p>
        </p:txBody>
      </p:sp>
    </p:spTree>
    <p:extLst>
      <p:ext uri="{BB962C8B-B14F-4D97-AF65-F5344CB8AC3E}">
        <p14:creationId xmlns:p14="http://schemas.microsoft.com/office/powerpoint/2010/main" val="4229201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B9432268-97CB-3544-900A-47FFF3937BD9}" type="datetimeFigureOut">
              <a:rPr lang="en-US" smtClean="0"/>
              <a:pPr/>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67043-F262-EE49-888B-EA46E290DC8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B9432268-97CB-3544-900A-47FFF3937BD9}" type="datetimeFigureOut">
              <a:rPr lang="en-US" smtClean="0"/>
              <a:pPr/>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67043-F262-EE49-888B-EA46E290DC8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B9432268-97CB-3544-900A-47FFF3937BD9}" type="datetimeFigureOut">
              <a:rPr lang="en-US" smtClean="0"/>
              <a:pPr/>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67043-F262-EE49-888B-EA46E290DC8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Click to edit Master title style</a:t>
            </a:r>
            <a:endParaRPr lang="en-US" dirty="0"/>
          </a:p>
        </p:txBody>
      </p:sp>
      <p:sp>
        <p:nvSpPr>
          <p:cNvPr id="3" name="Content Placeholder 2"/>
          <p:cNvSpPr>
            <a:spLocks noGrp="1"/>
          </p:cNvSpPr>
          <p:nvPr>
            <p:ph idx="1"/>
          </p:nvPr>
        </p:nvSpPr>
        <p:spPr/>
        <p:txBody>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4" name="Date Placeholder 3"/>
          <p:cNvSpPr>
            <a:spLocks noGrp="1"/>
          </p:cNvSpPr>
          <p:nvPr>
            <p:ph type="dt" sz="half" idx="10"/>
          </p:nvPr>
        </p:nvSpPr>
        <p:spPr/>
        <p:txBody>
          <a:bodyPr/>
          <a:lstStyle/>
          <a:p>
            <a:fld id="{B9432268-97CB-3544-900A-47FFF3937BD9}" type="datetimeFigureOut">
              <a:rPr lang="en-US" smtClean="0"/>
              <a:pPr/>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67043-F262-EE49-888B-EA46E290DC8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B9432268-97CB-3544-900A-47FFF3937BD9}" type="datetimeFigureOut">
              <a:rPr lang="en-US" smtClean="0"/>
              <a:pPr/>
              <a:t>2/23/22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67043-F262-EE49-888B-EA46E290DC8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p:cNvSpPr>
            <a:spLocks noGrp="1"/>
          </p:cNvSpPr>
          <p:nvPr>
            <p:ph type="dt" sz="half" idx="10"/>
          </p:nvPr>
        </p:nvSpPr>
        <p:spPr/>
        <p:txBody>
          <a:bodyPr/>
          <a:lstStyle/>
          <a:p>
            <a:fld id="{B9432268-97CB-3544-900A-47FFF3937BD9}" type="datetimeFigureOut">
              <a:rPr lang="en-US" smtClean="0"/>
              <a:pPr/>
              <a:t>2/23/22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367043-F262-EE49-888B-EA46E290DC8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B9432268-97CB-3544-900A-47FFF3937BD9}" type="datetimeFigureOut">
              <a:rPr lang="en-US" smtClean="0"/>
              <a:pPr/>
              <a:t>2/23/22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367043-F262-EE49-888B-EA46E290DC8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p:txBody>
          <a:bodyPr/>
          <a:lstStyle/>
          <a:p>
            <a:fld id="{B9432268-97CB-3544-900A-47FFF3937BD9}" type="datetimeFigureOut">
              <a:rPr lang="en-US" smtClean="0"/>
              <a:pPr/>
              <a:t>2/23/22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367043-F262-EE49-888B-EA46E290DC8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432268-97CB-3544-900A-47FFF3937BD9}" type="datetimeFigureOut">
              <a:rPr lang="en-US" smtClean="0"/>
              <a:pPr/>
              <a:t>2/23/22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367043-F262-EE49-888B-EA46E290DC8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B9432268-97CB-3544-900A-47FFF3937BD9}" type="datetimeFigureOut">
              <a:rPr lang="en-US" smtClean="0"/>
              <a:pPr/>
              <a:t>2/23/22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367043-F262-EE49-888B-EA46E290DC8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B9432268-97CB-3544-900A-47FFF3937BD9}" type="datetimeFigureOut">
              <a:rPr lang="en-US" smtClean="0"/>
              <a:pPr/>
              <a:t>2/23/22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367043-F262-EE49-888B-EA46E290DC8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432268-97CB-3544-900A-47FFF3937BD9}" type="datetimeFigureOut">
              <a:rPr lang="en-US" smtClean="0"/>
              <a:pPr/>
              <a:t>2/23/22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367043-F262-EE49-888B-EA46E290DC8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4840886"/>
            <a:ext cx="6400800" cy="1752600"/>
          </a:xfrm>
        </p:spPr>
        <p:txBody>
          <a:bodyPr>
            <a:normAutofit/>
          </a:bodyPr>
          <a:lstStyle/>
          <a:p>
            <a:r>
              <a:rPr lang="en-US" dirty="0"/>
              <a:t>Dal Grad Module Intro to R</a:t>
            </a:r>
          </a:p>
          <a:p>
            <a:r>
              <a:rPr lang="en-US" dirty="0"/>
              <a:t>Feb 2022</a:t>
            </a:r>
          </a:p>
          <a:p>
            <a:r>
              <a:rPr lang="en-US" dirty="0"/>
              <a:t>Chris Mull h/t Lindsay Davidson</a:t>
            </a:r>
          </a:p>
        </p:txBody>
      </p:sp>
      <p:sp>
        <p:nvSpPr>
          <p:cNvPr id="5" name="Title 1"/>
          <p:cNvSpPr txBox="1">
            <a:spLocks/>
          </p:cNvSpPr>
          <p:nvPr/>
        </p:nvSpPr>
        <p:spPr>
          <a:xfrm>
            <a:off x="685800" y="-322808"/>
            <a:ext cx="7772400" cy="1470025"/>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Introduction to </a:t>
            </a:r>
            <a:r>
              <a:rPr lang="en-US" sz="4400" dirty="0">
                <a:latin typeface="+mj-lt"/>
                <a:ea typeface="+mj-ea"/>
                <a:cs typeface="+mj-cs"/>
              </a:rPr>
              <a:t>statistics in </a:t>
            </a:r>
            <a:r>
              <a:rPr kumimoji="0" lang="en-US" sz="4400" b="0" i="0" u="none" strike="noStrike" kern="1200" cap="none" spc="0" normalizeH="0" baseline="0" noProof="0" dirty="0">
                <a:ln>
                  <a:noFill/>
                </a:ln>
                <a:solidFill>
                  <a:schemeClr val="tx1"/>
                </a:solidFill>
                <a:effectLst/>
                <a:uLnTx/>
                <a:uFillTx/>
                <a:latin typeface="+mj-lt"/>
                <a:ea typeface="+mj-ea"/>
                <a:cs typeface="+mj-cs"/>
              </a:rPr>
              <a:t>R</a:t>
            </a:r>
          </a:p>
        </p:txBody>
      </p:sp>
      <p:pic>
        <p:nvPicPr>
          <p:cNvPr id="4" name="Picture 3">
            <a:extLst>
              <a:ext uri="{FF2B5EF4-FFF2-40B4-BE49-F238E27FC236}">
                <a16:creationId xmlns:a16="http://schemas.microsoft.com/office/drawing/2014/main" id="{C0435B5A-4510-4F0A-A63F-83277D2EAFA0}"/>
              </a:ext>
            </a:extLst>
          </p:cNvPr>
          <p:cNvPicPr>
            <a:picLocks noChangeAspect="1"/>
          </p:cNvPicPr>
          <p:nvPr/>
        </p:nvPicPr>
        <p:blipFill>
          <a:blip r:embed="rId2"/>
          <a:stretch>
            <a:fillRect/>
          </a:stretch>
        </p:blipFill>
        <p:spPr>
          <a:xfrm>
            <a:off x="1092925" y="979766"/>
            <a:ext cx="6958149" cy="3913305"/>
          </a:xfrm>
          <a:prstGeom prst="rect">
            <a:avLst/>
          </a:prstGeom>
        </p:spPr>
      </p:pic>
      <p:sp>
        <p:nvSpPr>
          <p:cNvPr id="6" name="Rectangle 5">
            <a:extLst>
              <a:ext uri="{FF2B5EF4-FFF2-40B4-BE49-F238E27FC236}">
                <a16:creationId xmlns:a16="http://schemas.microsoft.com/office/drawing/2014/main" id="{9B52207B-A1B2-4278-9B1F-E72A961B0985}"/>
              </a:ext>
            </a:extLst>
          </p:cNvPr>
          <p:cNvSpPr/>
          <p:nvPr/>
        </p:nvSpPr>
        <p:spPr>
          <a:xfrm>
            <a:off x="4656105" y="6411391"/>
            <a:ext cx="4487895" cy="369332"/>
          </a:xfrm>
          <a:prstGeom prst="rect">
            <a:avLst/>
          </a:prstGeom>
        </p:spPr>
        <p:txBody>
          <a:bodyPr wrap="none">
            <a:spAutoFit/>
          </a:bodyPr>
          <a:lstStyle/>
          <a:p>
            <a:r>
              <a:rPr lang="en-CA" dirty="0"/>
              <a:t>https://lewesdepot.org/film/a-beautiful-mind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268" t="19396" r="12273" b="19396"/>
          <a:stretch/>
        </p:blipFill>
        <p:spPr bwMode="auto">
          <a:xfrm>
            <a:off x="216997" y="1008993"/>
            <a:ext cx="8722050" cy="4579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3608" y="810171"/>
            <a:ext cx="7927532" cy="3416320"/>
          </a:xfrm>
          <a:prstGeom prst="rect">
            <a:avLst/>
          </a:prstGeom>
          <a:noFill/>
        </p:spPr>
        <p:txBody>
          <a:bodyPr wrap="square" rtlCol="0">
            <a:spAutoFit/>
          </a:bodyPr>
          <a:lstStyle/>
          <a:p>
            <a:endParaRPr lang="en-US" sz="2400" i="1" dirty="0"/>
          </a:p>
          <a:p>
            <a:r>
              <a:rPr lang="en-US" sz="2400" dirty="0"/>
              <a:t>Pearson’s test calculates a Pearson correlation coefficient – </a:t>
            </a:r>
            <a:r>
              <a:rPr lang="en-US" sz="2400" i="1" dirty="0"/>
              <a:t>r</a:t>
            </a:r>
          </a:p>
          <a:p>
            <a:endParaRPr lang="en-US" sz="2400" i="1" dirty="0"/>
          </a:p>
          <a:p>
            <a:r>
              <a:rPr lang="en-US" sz="2400" i="1" dirty="0"/>
              <a:t>r</a:t>
            </a:r>
            <a:r>
              <a:rPr lang="en-US" sz="2400" dirty="0"/>
              <a:t> values range between +1 and −1, where 1 is total positive correlation, 0 is no correlation, and −1 is total negative correlation</a:t>
            </a:r>
          </a:p>
          <a:p>
            <a:endParaRPr lang="en-US" sz="2400" dirty="0"/>
          </a:p>
          <a:p>
            <a:endParaRPr lang="en-US" sz="2400" dirty="0"/>
          </a:p>
          <a:p>
            <a:pPr>
              <a:buFont typeface="Arial"/>
              <a:buChar char="•"/>
            </a:pPr>
            <a:endParaRPr lang="en-US" sz="2400" dirty="0"/>
          </a:p>
        </p:txBody>
      </p:sp>
      <p:pic>
        <p:nvPicPr>
          <p:cNvPr id="5" name="Picture 4"/>
          <p:cNvPicPr>
            <a:picLocks noChangeAspect="1"/>
          </p:cNvPicPr>
          <p:nvPr/>
        </p:nvPicPr>
        <p:blipFill>
          <a:blip r:embed="rId2"/>
          <a:stretch>
            <a:fillRect/>
          </a:stretch>
        </p:blipFill>
        <p:spPr>
          <a:xfrm>
            <a:off x="1560222" y="3189125"/>
            <a:ext cx="5875267" cy="2968234"/>
          </a:xfrm>
          <a:prstGeom prst="rect">
            <a:avLst/>
          </a:prstGeom>
        </p:spPr>
      </p:pic>
      <p:sp>
        <p:nvSpPr>
          <p:cNvPr id="7" name="Title 1"/>
          <p:cNvSpPr txBox="1">
            <a:spLocks/>
          </p:cNvSpPr>
          <p:nvPr/>
        </p:nvSpPr>
        <p:spPr>
          <a:xfrm>
            <a:off x="457200" y="95160"/>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chemeClr val="tx1"/>
                </a:solidFill>
                <a:effectLst/>
                <a:uLnTx/>
                <a:uFillTx/>
                <a:latin typeface="+mj-lt"/>
                <a:ea typeface="+mj-ea"/>
                <a:cs typeface="+mj-cs"/>
              </a:rPr>
              <a:t>Correlation coefficient - </a:t>
            </a:r>
            <a:r>
              <a:rPr kumimoji="0" lang="en-US" sz="4000" b="0" i="1" u="none" strike="noStrike" kern="1200" cap="none" spc="0" normalizeH="0" baseline="0" noProof="0">
                <a:ln>
                  <a:noFill/>
                </a:ln>
                <a:solidFill>
                  <a:schemeClr val="tx1"/>
                </a:solidFill>
                <a:effectLst/>
                <a:uLnTx/>
                <a:uFillTx/>
                <a:latin typeface="+mj-lt"/>
                <a:ea typeface="+mj-ea"/>
                <a:cs typeface="+mj-cs"/>
              </a:rPr>
              <a:t>r</a:t>
            </a:r>
            <a:endParaRPr kumimoji="0" lang="en-US" sz="4000" b="0" i="1"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3600" y="25400"/>
            <a:ext cx="7416800" cy="68072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160"/>
            <a:ext cx="8229600" cy="1143000"/>
          </a:xfrm>
        </p:spPr>
        <p:txBody>
          <a:bodyPr>
            <a:normAutofit/>
          </a:bodyPr>
          <a:lstStyle/>
          <a:p>
            <a:r>
              <a:rPr lang="en-US" sz="4000" dirty="0"/>
              <a:t>Correlation coefficient - </a:t>
            </a:r>
            <a:r>
              <a:rPr lang="en-US" sz="4000" i="1" dirty="0" err="1"/>
              <a:t>r</a:t>
            </a:r>
            <a:endParaRPr lang="en-US" sz="4000" i="1" dirty="0"/>
          </a:p>
        </p:txBody>
      </p:sp>
      <p:sp>
        <p:nvSpPr>
          <p:cNvPr id="3" name="TextBox 2"/>
          <p:cNvSpPr txBox="1"/>
          <p:nvPr/>
        </p:nvSpPr>
        <p:spPr>
          <a:xfrm>
            <a:off x="593608" y="1348605"/>
            <a:ext cx="7927532" cy="3539431"/>
          </a:xfrm>
          <a:prstGeom prst="rect">
            <a:avLst/>
          </a:prstGeom>
          <a:noFill/>
        </p:spPr>
        <p:txBody>
          <a:bodyPr wrap="square" rtlCol="0">
            <a:spAutoFit/>
          </a:bodyPr>
          <a:lstStyle/>
          <a:p>
            <a:r>
              <a:rPr lang="en-US" sz="2800" dirty="0"/>
              <a:t>The correlation coefficient also has an associated p-value (or probability of occurrence!) depending on the sample size</a:t>
            </a:r>
          </a:p>
          <a:p>
            <a:endParaRPr lang="en-US" sz="2800" dirty="0"/>
          </a:p>
          <a:p>
            <a:r>
              <a:rPr lang="en-US" sz="2800" dirty="0"/>
              <a:t> In R you can do a correlation test by:</a:t>
            </a:r>
          </a:p>
          <a:p>
            <a:r>
              <a:rPr lang="en-US" sz="2800" dirty="0">
                <a:solidFill>
                  <a:srgbClr val="FF0000"/>
                </a:solidFill>
              </a:rPr>
              <a:t>cor.test(variable1, variable2, method=“</a:t>
            </a:r>
            <a:r>
              <a:rPr lang="en-US" sz="2800" dirty="0" err="1">
                <a:solidFill>
                  <a:srgbClr val="FF0000"/>
                </a:solidFill>
              </a:rPr>
              <a:t>pearson</a:t>
            </a:r>
            <a:r>
              <a:rPr lang="en-US" sz="2800" dirty="0">
                <a:solidFill>
                  <a:srgbClr val="FF0000"/>
                </a:solidFill>
              </a:rPr>
              <a:t>”)</a:t>
            </a:r>
          </a:p>
          <a:p>
            <a:endParaRPr lang="en-US" sz="2800" dirty="0">
              <a:solidFill>
                <a:srgbClr val="FF0000"/>
              </a:solidFill>
            </a:endParaRPr>
          </a:p>
          <a:p>
            <a:endParaRPr lang="en-US" sz="2800" dirty="0">
              <a:solidFill>
                <a:srgbClr val="FF0000"/>
              </a:solidFill>
            </a:endParaRPr>
          </a:p>
        </p:txBody>
      </p:sp>
      <p:pic>
        <p:nvPicPr>
          <p:cNvPr id="4" name="Picture 3"/>
          <p:cNvPicPr>
            <a:picLocks noChangeAspect="1"/>
          </p:cNvPicPr>
          <p:nvPr/>
        </p:nvPicPr>
        <p:blipFill>
          <a:blip r:embed="rId3"/>
          <a:stretch>
            <a:fillRect/>
          </a:stretch>
        </p:blipFill>
        <p:spPr>
          <a:xfrm>
            <a:off x="786636" y="4351589"/>
            <a:ext cx="2427896" cy="1881284"/>
          </a:xfrm>
          <a:prstGeom prst="rect">
            <a:avLst/>
          </a:prstGeom>
        </p:spPr>
      </p:pic>
      <p:pic>
        <p:nvPicPr>
          <p:cNvPr id="5" name="Picture 4"/>
          <p:cNvPicPr>
            <a:picLocks noChangeAspect="1"/>
          </p:cNvPicPr>
          <p:nvPr/>
        </p:nvPicPr>
        <p:blipFill>
          <a:blip r:embed="rId4"/>
          <a:stretch>
            <a:fillRect/>
          </a:stretch>
        </p:blipFill>
        <p:spPr>
          <a:xfrm>
            <a:off x="4501837" y="4218563"/>
            <a:ext cx="3448848" cy="22992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T-test</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Test of differences between 2 samples or 2 levels of a treatment (</a:t>
            </a:r>
            <a:r>
              <a:rPr lang="en-US" dirty="0" err="1"/>
              <a:t>ie</a:t>
            </a:r>
            <a:r>
              <a:rPr lang="en-US" dirty="0"/>
              <a:t>. fish/un-fished, logged/un-logged, above/below dam)</a:t>
            </a:r>
          </a:p>
          <a:p>
            <a:pPr marL="0" indent="0">
              <a:buNone/>
            </a:pPr>
            <a:endParaRPr lang="en-US" dirty="0"/>
          </a:p>
          <a:p>
            <a:pPr marL="0" indent="0">
              <a:buNone/>
            </a:pPr>
            <a:r>
              <a:rPr lang="en-US" dirty="0"/>
              <a:t>Examples: </a:t>
            </a:r>
          </a:p>
          <a:p>
            <a:pPr marL="514350" indent="-514350">
              <a:buAutoNum type="alphaLcParenR"/>
            </a:pPr>
            <a:r>
              <a:rPr lang="en-US" dirty="0"/>
              <a:t>Reproductive success between populations; </a:t>
            </a:r>
          </a:p>
          <a:p>
            <a:pPr marL="514350" indent="-514350">
              <a:buAutoNum type="alphaLcParenR"/>
            </a:pPr>
            <a:r>
              <a:rPr lang="en-US" dirty="0"/>
              <a:t>Predator abundance above and below a waterfall;</a:t>
            </a:r>
          </a:p>
          <a:p>
            <a:pPr marL="514350" indent="-514350">
              <a:buAutoNum type="alphaLcParenR"/>
            </a:pPr>
            <a:r>
              <a:rPr lang="en-US" dirty="0"/>
              <a:t>Mass of wrack deposition on small versus big island</a:t>
            </a:r>
          </a:p>
        </p:txBody>
      </p:sp>
    </p:spTree>
    <p:extLst>
      <p:ext uri="{BB962C8B-B14F-4D97-AF65-F5344CB8AC3E}">
        <p14:creationId xmlns:p14="http://schemas.microsoft.com/office/powerpoint/2010/main" val="86583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T-test</a:t>
            </a:r>
          </a:p>
        </p:txBody>
      </p:sp>
      <p:sp>
        <p:nvSpPr>
          <p:cNvPr id="3" name="Content Placeholder 2"/>
          <p:cNvSpPr>
            <a:spLocks noGrp="1"/>
          </p:cNvSpPr>
          <p:nvPr>
            <p:ph idx="1"/>
          </p:nvPr>
        </p:nvSpPr>
        <p:spPr/>
        <p:txBody>
          <a:bodyPr/>
          <a:lstStyle/>
          <a:p>
            <a:pPr marL="0" indent="0">
              <a:buNone/>
            </a:pPr>
            <a:r>
              <a:rPr lang="en-US" dirty="0"/>
              <a:t>H</a:t>
            </a:r>
            <a:r>
              <a:rPr lang="en-US" baseline="-25000" dirty="0"/>
              <a:t>0</a:t>
            </a:r>
            <a:r>
              <a:rPr lang="en-US" dirty="0"/>
              <a:t> = There </a:t>
            </a:r>
            <a:r>
              <a:rPr lang="en-US" b="1" dirty="0">
                <a:solidFill>
                  <a:srgbClr val="FF0000"/>
                </a:solidFill>
              </a:rPr>
              <a:t>is no </a:t>
            </a:r>
            <a:r>
              <a:rPr lang="en-US" dirty="0"/>
              <a:t>difference in means between two samples (or treatments) (i.e. the samples are from the same distribution)</a:t>
            </a:r>
          </a:p>
          <a:p>
            <a:pPr marL="0" indent="0">
              <a:buNone/>
            </a:pPr>
            <a:endParaRPr lang="en-US" dirty="0"/>
          </a:p>
          <a:p>
            <a:pPr marL="0" indent="0">
              <a:buNone/>
            </a:pPr>
            <a:r>
              <a:rPr lang="en-US" dirty="0"/>
              <a:t>H</a:t>
            </a:r>
            <a:r>
              <a:rPr lang="en-US" baseline="-25000" dirty="0"/>
              <a:t>1</a:t>
            </a:r>
            <a:r>
              <a:rPr lang="en-US" dirty="0"/>
              <a:t> = There </a:t>
            </a:r>
            <a:r>
              <a:rPr lang="en-US" b="1" dirty="0">
                <a:solidFill>
                  <a:srgbClr val="FF0000"/>
                </a:solidFill>
              </a:rPr>
              <a:t>is</a:t>
            </a:r>
            <a:r>
              <a:rPr lang="en-US" dirty="0"/>
              <a:t> a difference in means between two samples (or treatments) (i.e. the samples are from different distributions)</a:t>
            </a:r>
          </a:p>
          <a:p>
            <a:pPr marL="0" inden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160"/>
            <a:ext cx="8229600" cy="1143000"/>
          </a:xfrm>
        </p:spPr>
        <p:txBody>
          <a:bodyPr>
            <a:normAutofit/>
          </a:bodyPr>
          <a:lstStyle/>
          <a:p>
            <a:r>
              <a:rPr lang="en-US" sz="3200" dirty="0"/>
              <a:t>T-test: means are different</a:t>
            </a:r>
          </a:p>
        </p:txBody>
      </p:sp>
      <p:pic>
        <p:nvPicPr>
          <p:cNvPr id="5" name="Picture 4"/>
          <p:cNvPicPr>
            <a:picLocks noChangeAspect="1"/>
          </p:cNvPicPr>
          <p:nvPr/>
        </p:nvPicPr>
        <p:blipFill>
          <a:blip r:embed="rId2"/>
          <a:stretch>
            <a:fillRect/>
          </a:stretch>
        </p:blipFill>
        <p:spPr>
          <a:xfrm>
            <a:off x="1247615" y="342102"/>
            <a:ext cx="6515898" cy="6515898"/>
          </a:xfrm>
          <a:prstGeom prst="rect">
            <a:avLst/>
          </a:prstGeom>
        </p:spPr>
      </p:pic>
      <p:sp>
        <p:nvSpPr>
          <p:cNvPr id="3" name="TextBox 2">
            <a:extLst>
              <a:ext uri="{FF2B5EF4-FFF2-40B4-BE49-F238E27FC236}">
                <a16:creationId xmlns:a16="http://schemas.microsoft.com/office/drawing/2014/main" id="{20EB5CD8-F9E4-4D49-A30D-FEC9E8B7DEA7}"/>
              </a:ext>
            </a:extLst>
          </p:cNvPr>
          <p:cNvSpPr txBox="1"/>
          <p:nvPr/>
        </p:nvSpPr>
        <p:spPr>
          <a:xfrm>
            <a:off x="2286000" y="2934589"/>
            <a:ext cx="1183341" cy="369332"/>
          </a:xfrm>
          <a:prstGeom prst="rect">
            <a:avLst/>
          </a:prstGeom>
          <a:noFill/>
        </p:spPr>
        <p:txBody>
          <a:bodyPr wrap="square" rtlCol="0">
            <a:spAutoFit/>
          </a:bodyPr>
          <a:lstStyle/>
          <a:p>
            <a:r>
              <a:rPr lang="en-CA" dirty="0">
                <a:solidFill>
                  <a:srgbClr val="FF0000"/>
                </a:solidFill>
              </a:rPr>
              <a:t>Logged</a:t>
            </a:r>
          </a:p>
        </p:txBody>
      </p:sp>
      <p:cxnSp>
        <p:nvCxnSpPr>
          <p:cNvPr id="6" name="Straight Arrow Connector 5">
            <a:extLst>
              <a:ext uri="{FF2B5EF4-FFF2-40B4-BE49-F238E27FC236}">
                <a16:creationId xmlns:a16="http://schemas.microsoft.com/office/drawing/2014/main" id="{E6AD2A50-0F2F-4BDB-968F-DA230FC19F8E}"/>
              </a:ext>
            </a:extLst>
          </p:cNvPr>
          <p:cNvCxnSpPr/>
          <p:nvPr/>
        </p:nvCxnSpPr>
        <p:spPr>
          <a:xfrm>
            <a:off x="2803712" y="3361765"/>
            <a:ext cx="430306" cy="23828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3B84C9A-6B5D-49BE-B664-3C8C82FA1656}"/>
              </a:ext>
            </a:extLst>
          </p:cNvPr>
          <p:cNvSpPr txBox="1"/>
          <p:nvPr/>
        </p:nvSpPr>
        <p:spPr>
          <a:xfrm>
            <a:off x="5912262" y="2827937"/>
            <a:ext cx="1541930" cy="369332"/>
          </a:xfrm>
          <a:prstGeom prst="rect">
            <a:avLst/>
          </a:prstGeom>
          <a:noFill/>
        </p:spPr>
        <p:txBody>
          <a:bodyPr wrap="square" rtlCol="0">
            <a:spAutoFit/>
          </a:bodyPr>
          <a:lstStyle/>
          <a:p>
            <a:r>
              <a:rPr lang="en-CA" dirty="0">
                <a:solidFill>
                  <a:srgbClr val="00B050"/>
                </a:solidFill>
              </a:rPr>
              <a:t>Un-Logged</a:t>
            </a:r>
          </a:p>
        </p:txBody>
      </p:sp>
      <p:cxnSp>
        <p:nvCxnSpPr>
          <p:cNvPr id="8" name="Straight Arrow Connector 7">
            <a:extLst>
              <a:ext uri="{FF2B5EF4-FFF2-40B4-BE49-F238E27FC236}">
                <a16:creationId xmlns:a16="http://schemas.microsoft.com/office/drawing/2014/main" id="{BA76D53D-746A-488E-AA9E-68740D39A111}"/>
              </a:ext>
            </a:extLst>
          </p:cNvPr>
          <p:cNvCxnSpPr>
            <a:cxnSpLocks/>
          </p:cNvCxnSpPr>
          <p:nvPr/>
        </p:nvCxnSpPr>
        <p:spPr>
          <a:xfrm flipH="1">
            <a:off x="6084794" y="3214361"/>
            <a:ext cx="421341" cy="23828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160"/>
            <a:ext cx="8229600" cy="1143000"/>
          </a:xfrm>
        </p:spPr>
        <p:txBody>
          <a:bodyPr>
            <a:normAutofit/>
          </a:bodyPr>
          <a:lstStyle/>
          <a:p>
            <a:r>
              <a:rPr lang="en-US" sz="3200" dirty="0"/>
              <a:t>T-test: means are similar</a:t>
            </a:r>
          </a:p>
        </p:txBody>
      </p:sp>
      <p:pic>
        <p:nvPicPr>
          <p:cNvPr id="4" name="Picture 3"/>
          <p:cNvPicPr>
            <a:picLocks noChangeAspect="1"/>
          </p:cNvPicPr>
          <p:nvPr/>
        </p:nvPicPr>
        <p:blipFill>
          <a:blip r:embed="rId2"/>
          <a:stretch>
            <a:fillRect/>
          </a:stretch>
        </p:blipFill>
        <p:spPr>
          <a:xfrm>
            <a:off x="1159609" y="215053"/>
            <a:ext cx="6626337" cy="662633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T-test</a:t>
            </a:r>
          </a:p>
        </p:txBody>
      </p:sp>
      <p:sp>
        <p:nvSpPr>
          <p:cNvPr id="3" name="Content Placeholder 2"/>
          <p:cNvSpPr>
            <a:spLocks noGrp="1"/>
          </p:cNvSpPr>
          <p:nvPr>
            <p:ph idx="1"/>
          </p:nvPr>
        </p:nvSpPr>
        <p:spPr/>
        <p:txBody>
          <a:bodyPr>
            <a:normAutofit fontScale="92500" lnSpcReduction="20000"/>
          </a:bodyPr>
          <a:lstStyle/>
          <a:p>
            <a:pPr marL="0" indent="0">
              <a:buNone/>
            </a:pPr>
            <a:r>
              <a:rPr lang="en-CA" b="1" dirty="0"/>
              <a:t>Student’s t-test</a:t>
            </a:r>
            <a:r>
              <a:rPr lang="en-CA" dirty="0"/>
              <a:t> – equal variances, normal distribution</a:t>
            </a:r>
          </a:p>
          <a:p>
            <a:pPr marL="0" indent="0">
              <a:buNone/>
            </a:pPr>
            <a:r>
              <a:rPr lang="en-CA" b="1" dirty="0"/>
              <a:t>Paired t-test </a:t>
            </a:r>
            <a:r>
              <a:rPr lang="en-CA" dirty="0"/>
              <a:t>– dependent t-test, each factor is measured twice, repeated measures, means significantly different from </a:t>
            </a:r>
          </a:p>
          <a:p>
            <a:pPr marL="0" indent="0">
              <a:buNone/>
            </a:pPr>
            <a:r>
              <a:rPr lang="en-CA" b="1" dirty="0"/>
              <a:t>Two sample t-test </a:t>
            </a:r>
            <a:r>
              <a:rPr lang="en-CA" dirty="0"/>
              <a:t>– samples are independent, samples from population. Default in R.</a:t>
            </a:r>
          </a:p>
          <a:p>
            <a:pPr marL="0" indent="0">
              <a:buNone/>
            </a:pPr>
            <a:r>
              <a:rPr lang="en-CA" b="1" dirty="0"/>
              <a:t>One-way sample t-test </a:t>
            </a:r>
            <a:r>
              <a:rPr lang="en-CA" dirty="0"/>
              <a:t>– sample mean is significantly different from a population mean</a:t>
            </a:r>
          </a:p>
          <a:p>
            <a:pPr marL="0" indent="0">
              <a:buNone/>
            </a:pPr>
            <a:r>
              <a:rPr lang="en-CA" b="1" dirty="0"/>
              <a:t>Welch’s</a:t>
            </a:r>
            <a:r>
              <a:rPr lang="en-CA" dirty="0"/>
              <a:t> – unequal variances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1143000"/>
          </a:xfrm>
        </p:spPr>
        <p:txBody>
          <a:bodyPr/>
          <a:lstStyle/>
          <a:p>
            <a:r>
              <a:rPr lang="en-US" dirty="0"/>
              <a:t>Performing a t-test in R</a:t>
            </a:r>
          </a:p>
        </p:txBody>
      </p:sp>
      <p:sp>
        <p:nvSpPr>
          <p:cNvPr id="6" name="TextBox 5"/>
          <p:cNvSpPr txBox="1"/>
          <p:nvPr/>
        </p:nvSpPr>
        <p:spPr>
          <a:xfrm>
            <a:off x="648829" y="1536301"/>
            <a:ext cx="7703117" cy="1569660"/>
          </a:xfrm>
          <a:prstGeom prst="rect">
            <a:avLst/>
          </a:prstGeom>
          <a:noFill/>
        </p:spPr>
        <p:txBody>
          <a:bodyPr wrap="square" rtlCol="0">
            <a:spAutoFit/>
          </a:bodyPr>
          <a:lstStyle/>
          <a:p>
            <a:r>
              <a:rPr lang="en-US" sz="2400" dirty="0">
                <a:solidFill>
                  <a:srgbClr val="000000"/>
                </a:solidFill>
              </a:rPr>
              <a:t> In R you can perform a t-test using:</a:t>
            </a:r>
            <a:endParaRPr lang="en-US" sz="2400" dirty="0">
              <a:solidFill>
                <a:srgbClr val="FF0000"/>
              </a:solidFill>
            </a:endParaRPr>
          </a:p>
          <a:p>
            <a:r>
              <a:rPr lang="en-US" sz="2400" dirty="0" err="1">
                <a:solidFill>
                  <a:srgbClr val="FF0000"/>
                </a:solidFill>
              </a:rPr>
              <a:t>t.test</a:t>
            </a:r>
            <a:r>
              <a:rPr lang="en-US" sz="2400" dirty="0">
                <a:solidFill>
                  <a:srgbClr val="FF0000"/>
                </a:solidFill>
              </a:rPr>
              <a:t>(</a:t>
            </a:r>
            <a:r>
              <a:rPr lang="en-US" sz="2400" dirty="0" err="1">
                <a:solidFill>
                  <a:srgbClr val="FF0000"/>
                </a:solidFill>
              </a:rPr>
              <a:t>response.variable~factor</a:t>
            </a:r>
            <a:r>
              <a:rPr lang="en-US" sz="2400" dirty="0">
                <a:solidFill>
                  <a:srgbClr val="FF0000"/>
                </a:solidFill>
              </a:rPr>
              <a:t>)</a:t>
            </a:r>
          </a:p>
          <a:p>
            <a:endParaRPr lang="en-US" sz="2400" dirty="0">
              <a:solidFill>
                <a:srgbClr val="FF0000"/>
              </a:solidFill>
            </a:endParaRPr>
          </a:p>
          <a:p>
            <a:endParaRPr lang="en-US" sz="2400" dirty="0">
              <a:solidFill>
                <a:srgbClr val="FF0000"/>
              </a:solidFill>
            </a:endParaRPr>
          </a:p>
        </p:txBody>
      </p:sp>
      <p:pic>
        <p:nvPicPr>
          <p:cNvPr id="8" name="Picture 7"/>
          <p:cNvPicPr>
            <a:picLocks noChangeAspect="1"/>
          </p:cNvPicPr>
          <p:nvPr/>
        </p:nvPicPr>
        <p:blipFill>
          <a:blip r:embed="rId3"/>
          <a:stretch>
            <a:fillRect/>
          </a:stretch>
        </p:blipFill>
        <p:spPr>
          <a:xfrm>
            <a:off x="848858" y="3732436"/>
            <a:ext cx="2427896" cy="1881284"/>
          </a:xfrm>
          <a:prstGeom prst="rect">
            <a:avLst/>
          </a:prstGeom>
        </p:spPr>
      </p:pic>
      <p:pic>
        <p:nvPicPr>
          <p:cNvPr id="9" name="Picture 8"/>
          <p:cNvPicPr>
            <a:picLocks noChangeAspect="1"/>
          </p:cNvPicPr>
          <p:nvPr/>
        </p:nvPicPr>
        <p:blipFill>
          <a:blip r:embed="rId4"/>
          <a:stretch>
            <a:fillRect/>
          </a:stretch>
        </p:blipFill>
        <p:spPr>
          <a:xfrm>
            <a:off x="4309062" y="3481449"/>
            <a:ext cx="3635961" cy="2423974"/>
          </a:xfrm>
          <a:prstGeom prst="rect">
            <a:avLst/>
          </a:prstGeom>
        </p:spPr>
      </p:pic>
    </p:spTree>
    <p:extLst>
      <p:ext uri="{BB962C8B-B14F-4D97-AF65-F5344CB8AC3E}">
        <p14:creationId xmlns:p14="http://schemas.microsoft.com/office/powerpoint/2010/main" val="8079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DFAB-2E13-403B-825A-7D9BCB2CAEFC}"/>
              </a:ext>
            </a:extLst>
          </p:cNvPr>
          <p:cNvSpPr>
            <a:spLocks noGrp="1"/>
          </p:cNvSpPr>
          <p:nvPr>
            <p:ph type="title"/>
          </p:nvPr>
        </p:nvSpPr>
        <p:spPr/>
        <p:txBody>
          <a:bodyPr>
            <a:normAutofit/>
          </a:bodyPr>
          <a:lstStyle/>
          <a:p>
            <a:r>
              <a:rPr lang="en-CA" dirty="0">
                <a:ea typeface="Times New Roman" panose="02020603050405020304" pitchFamily="18" charset="0"/>
                <a:cs typeface="Calibri" panose="020F0502020204030204" pitchFamily="34" charset="0"/>
              </a:rPr>
              <a:t>Introductory statistics lecture</a:t>
            </a:r>
            <a:endParaRPr lang="en-CA" dirty="0"/>
          </a:p>
        </p:txBody>
      </p:sp>
      <p:sp>
        <p:nvSpPr>
          <p:cNvPr id="3" name="Content Placeholder 2">
            <a:extLst>
              <a:ext uri="{FF2B5EF4-FFF2-40B4-BE49-F238E27FC236}">
                <a16:creationId xmlns:a16="http://schemas.microsoft.com/office/drawing/2014/main" id="{C95465C6-D5F6-43A2-B1E1-6D1188328809}"/>
              </a:ext>
            </a:extLst>
          </p:cNvPr>
          <p:cNvSpPr>
            <a:spLocks noGrp="1"/>
          </p:cNvSpPr>
          <p:nvPr>
            <p:ph idx="1"/>
          </p:nvPr>
        </p:nvSpPr>
        <p:spPr/>
        <p:txBody>
          <a:bodyPr>
            <a:normAutofit fontScale="92500"/>
          </a:bodyPr>
          <a:lstStyle/>
          <a:p>
            <a:pPr marL="0" indent="0">
              <a:lnSpc>
                <a:spcPct val="107000"/>
              </a:lnSpc>
              <a:spcAft>
                <a:spcPts val="0"/>
              </a:spcAft>
              <a:buNone/>
            </a:pPr>
            <a:r>
              <a:rPr lang="en-CA" dirty="0">
                <a:latin typeface="+mj-lt"/>
                <a:ea typeface="Times New Roman" panose="02020603050405020304" pitchFamily="18" charset="0"/>
                <a:cs typeface="Calibri" panose="020F0502020204030204" pitchFamily="34" charset="0"/>
              </a:rPr>
              <a:t>Statistics: hypothesis testing, correlations, covariation, t-tests, p-values, ANOVAs</a:t>
            </a:r>
            <a:endParaRPr lang="en-CA" dirty="0">
              <a:latin typeface="+mj-lt"/>
              <a:ea typeface="Calibri" panose="020F0502020204030204" pitchFamily="34" charset="0"/>
              <a:cs typeface="Times New Roman" panose="02020603050405020304" pitchFamily="18" charset="0"/>
            </a:endParaRPr>
          </a:p>
          <a:p>
            <a:pPr marL="0" indent="0">
              <a:lnSpc>
                <a:spcPct val="107000"/>
              </a:lnSpc>
              <a:spcAft>
                <a:spcPts val="0"/>
              </a:spcAft>
              <a:buNone/>
            </a:pPr>
            <a:endParaRPr lang="en-CA" dirty="0">
              <a:latin typeface="+mj-lt"/>
              <a:ea typeface="Times New Roman" panose="02020603050405020304" pitchFamily="18" charset="0"/>
              <a:cs typeface="Calibri" panose="020F0502020204030204" pitchFamily="34" charset="0"/>
            </a:endParaRPr>
          </a:p>
          <a:p>
            <a:pPr marL="0" indent="0">
              <a:lnSpc>
                <a:spcPct val="107000"/>
              </a:lnSpc>
              <a:spcAft>
                <a:spcPts val="0"/>
              </a:spcAft>
              <a:buNone/>
            </a:pPr>
            <a:r>
              <a:rPr lang="en-CA" dirty="0">
                <a:latin typeface="+mj-lt"/>
                <a:ea typeface="Times New Roman" panose="02020603050405020304" pitchFamily="18" charset="0"/>
                <a:cs typeface="Calibri" panose="020F0502020204030204" pitchFamily="34" charset="0"/>
              </a:rPr>
              <a:t>Data exploration: detect outliers, heterogeneity of variance,</a:t>
            </a:r>
            <a:r>
              <a:rPr lang="en-CA" dirty="0">
                <a:latin typeface="+mj-lt"/>
                <a:ea typeface="Times New Roman" panose="02020603050405020304" pitchFamily="18" charset="0"/>
                <a:cs typeface="Times New Roman" panose="02020603050405020304" pitchFamily="18" charset="0"/>
              </a:rPr>
              <a:t> </a:t>
            </a:r>
            <a:r>
              <a:rPr lang="en-CA" dirty="0">
                <a:latin typeface="+mj-lt"/>
                <a:ea typeface="Times New Roman" panose="02020603050405020304" pitchFamily="18" charset="0"/>
                <a:cs typeface="Calibri" panose="020F0502020204030204" pitchFamily="34" charset="0"/>
              </a:rPr>
              <a:t>collinearity,</a:t>
            </a:r>
            <a:r>
              <a:rPr lang="en-CA" dirty="0">
                <a:latin typeface="+mj-lt"/>
                <a:ea typeface="Times New Roman" panose="02020603050405020304" pitchFamily="18" charset="0"/>
                <a:cs typeface="Times New Roman" panose="02020603050405020304" pitchFamily="18" charset="0"/>
              </a:rPr>
              <a:t> </a:t>
            </a:r>
            <a:r>
              <a:rPr lang="en-CA" dirty="0">
                <a:latin typeface="+mj-lt"/>
                <a:ea typeface="Times New Roman" panose="02020603050405020304" pitchFamily="18" charset="0"/>
                <a:cs typeface="Calibri" panose="020F0502020204030204" pitchFamily="34" charset="0"/>
              </a:rPr>
              <a:t>dependence of observations. </a:t>
            </a:r>
            <a:endParaRPr lang="en-CA" dirty="0">
              <a:latin typeface="+mj-lt"/>
              <a:ea typeface="Calibri" panose="020F0502020204030204" pitchFamily="34" charset="0"/>
              <a:cs typeface="Times New Roman" panose="02020603050405020304" pitchFamily="18" charset="0"/>
            </a:endParaRPr>
          </a:p>
          <a:p>
            <a:pPr marL="0" indent="0">
              <a:lnSpc>
                <a:spcPct val="107000"/>
              </a:lnSpc>
              <a:spcAft>
                <a:spcPts val="0"/>
              </a:spcAft>
              <a:buNone/>
            </a:pPr>
            <a:endParaRPr lang="en-CA" dirty="0">
              <a:latin typeface="+mj-lt"/>
              <a:ea typeface="Times New Roman" panose="02020603050405020304" pitchFamily="18" charset="0"/>
              <a:cs typeface="Calibri" panose="020F0502020204030204" pitchFamily="34" charset="0"/>
            </a:endParaRPr>
          </a:p>
          <a:p>
            <a:pPr marL="0" indent="0">
              <a:lnSpc>
                <a:spcPct val="107000"/>
              </a:lnSpc>
              <a:spcAft>
                <a:spcPts val="0"/>
              </a:spcAft>
              <a:buNone/>
            </a:pPr>
            <a:r>
              <a:rPr lang="en-CA" dirty="0">
                <a:latin typeface="+mj-lt"/>
                <a:ea typeface="Times New Roman" panose="02020603050405020304" pitchFamily="18" charset="0"/>
                <a:cs typeface="Calibri" panose="020F0502020204030204" pitchFamily="34" charset="0"/>
              </a:rPr>
              <a:t>Linear modelling: linear modelling, model validation, model summary</a:t>
            </a:r>
            <a:endParaRPr lang="en-CA" dirty="0">
              <a:latin typeface="+mj-lt"/>
              <a:ea typeface="Calibri" panose="020F0502020204030204" pitchFamily="34" charset="0"/>
              <a:cs typeface="Times New Roman" panose="02020603050405020304" pitchFamily="18" charset="0"/>
            </a:endParaRPr>
          </a:p>
          <a:p>
            <a:pPr marL="0" indent="0">
              <a:lnSpc>
                <a:spcPct val="107000"/>
              </a:lnSpc>
              <a:spcAft>
                <a:spcPts val="0"/>
              </a:spcAft>
              <a:buNone/>
            </a:pPr>
            <a:endParaRPr lang="en-CA" dirty="0">
              <a:latin typeface="+mj-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168671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ANalysis</a:t>
            </a:r>
            <a:r>
              <a:rPr lang="en-US" dirty="0"/>
              <a:t> Of  </a:t>
            </a:r>
            <a:r>
              <a:rPr lang="en-US" dirty="0" err="1"/>
              <a:t>VAriance</a:t>
            </a:r>
            <a:r>
              <a:rPr lang="en-US" dirty="0"/>
              <a:t> (ANOVA)</a:t>
            </a:r>
          </a:p>
        </p:txBody>
      </p:sp>
      <p:sp>
        <p:nvSpPr>
          <p:cNvPr id="3" name="Content Placeholder 2"/>
          <p:cNvSpPr>
            <a:spLocks noGrp="1"/>
          </p:cNvSpPr>
          <p:nvPr>
            <p:ph idx="1"/>
          </p:nvPr>
        </p:nvSpPr>
        <p:spPr/>
        <p:txBody>
          <a:bodyPr>
            <a:normAutofit lnSpcReduction="10000"/>
          </a:bodyPr>
          <a:lstStyle/>
          <a:p>
            <a:pPr marL="0" indent="0">
              <a:buNone/>
            </a:pPr>
            <a:r>
              <a:rPr lang="en-US" dirty="0"/>
              <a:t>ANOVA is used when you want to test for differences between two or more groups. If you have just 2 factors = same as a t-test</a:t>
            </a:r>
          </a:p>
          <a:p>
            <a:pPr marL="0" indent="0">
              <a:buNone/>
            </a:pPr>
            <a:endParaRPr lang="en-US" dirty="0"/>
          </a:p>
          <a:p>
            <a:pPr marL="0" indent="0">
              <a:buNone/>
            </a:pPr>
            <a:r>
              <a:rPr lang="en-US" dirty="0"/>
              <a:t>When there are </a:t>
            </a:r>
            <a:r>
              <a:rPr lang="en-US" b="1" dirty="0"/>
              <a:t>3</a:t>
            </a:r>
            <a:r>
              <a:rPr lang="en-US" dirty="0"/>
              <a:t> or more levels you have to use analysis of variance (ANOVA)</a:t>
            </a:r>
          </a:p>
          <a:p>
            <a:pPr marL="0" indent="0">
              <a:buNone/>
            </a:pPr>
            <a:endParaRPr lang="en-US" dirty="0"/>
          </a:p>
          <a:p>
            <a:pPr marL="0" indent="0">
              <a:buNone/>
            </a:pPr>
            <a:r>
              <a:rPr lang="en-US" dirty="0"/>
              <a:t>E.g. 3 different measures of climate change and their affect on species performance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24855"/>
            <a:ext cx="8229600" cy="5347359"/>
          </a:xfrm>
        </p:spPr>
        <p:txBody>
          <a:bodyPr>
            <a:normAutofit fontScale="92500" lnSpcReduction="10000"/>
          </a:bodyPr>
          <a:lstStyle/>
          <a:p>
            <a:pPr>
              <a:buNone/>
            </a:pPr>
            <a:r>
              <a:rPr lang="en-US" dirty="0"/>
              <a:t>Hypotheses:</a:t>
            </a:r>
          </a:p>
          <a:p>
            <a:pPr>
              <a:buNone/>
            </a:pPr>
            <a:endParaRPr lang="en-US" dirty="0"/>
          </a:p>
          <a:p>
            <a:pPr>
              <a:buNone/>
            </a:pPr>
            <a:r>
              <a:rPr lang="en-US" dirty="0"/>
              <a:t>H</a:t>
            </a:r>
            <a:r>
              <a:rPr lang="en-US" baseline="-25000" dirty="0"/>
              <a:t>0</a:t>
            </a:r>
            <a:r>
              <a:rPr lang="en-US" dirty="0"/>
              <a:t> = all population means are equal</a:t>
            </a:r>
          </a:p>
          <a:p>
            <a:pPr>
              <a:buNone/>
            </a:pPr>
            <a:endParaRPr lang="en-US" dirty="0"/>
          </a:p>
          <a:p>
            <a:pPr>
              <a:buNone/>
            </a:pPr>
            <a:r>
              <a:rPr lang="en-US" dirty="0"/>
              <a:t>H</a:t>
            </a:r>
            <a:r>
              <a:rPr lang="en-US" baseline="-25000" dirty="0"/>
              <a:t>1</a:t>
            </a:r>
            <a:r>
              <a:rPr lang="en-US" dirty="0"/>
              <a:t> = at least </a:t>
            </a:r>
            <a:r>
              <a:rPr lang="en-US" b="1" dirty="0"/>
              <a:t>one</a:t>
            </a:r>
            <a:r>
              <a:rPr lang="en-US" dirty="0"/>
              <a:t> of the population means are different</a:t>
            </a:r>
          </a:p>
          <a:p>
            <a:pPr>
              <a:buNone/>
            </a:pPr>
            <a:endParaRPr lang="en-US" dirty="0"/>
          </a:p>
          <a:p>
            <a:pPr>
              <a:buNone/>
            </a:pPr>
            <a:r>
              <a:rPr lang="en-US" dirty="0"/>
              <a:t>ANOVA compares common variance or within groups (S</a:t>
            </a:r>
            <a:r>
              <a:rPr lang="en-US" baseline="30000" dirty="0"/>
              <a:t>2</a:t>
            </a:r>
            <a:r>
              <a:rPr lang="en-US" baseline="-25000" dirty="0"/>
              <a:t>within</a:t>
            </a:r>
            <a:r>
              <a:rPr lang="en-US" dirty="0"/>
              <a:t>) with variance between groups (S</a:t>
            </a:r>
            <a:r>
              <a:rPr lang="en-US" baseline="30000" dirty="0"/>
              <a:t>2</a:t>
            </a:r>
            <a:r>
              <a:rPr lang="en-US" baseline="-25000" dirty="0"/>
              <a:t>between</a:t>
            </a:r>
            <a:r>
              <a:rPr lang="en-US" dirty="0"/>
              <a:t>) to produce a F-stat. Low F-stats (&lt;1) indicate no difference between groups.</a:t>
            </a:r>
          </a:p>
          <a:p>
            <a:pPr>
              <a:buNone/>
            </a:pPr>
            <a:endParaRPr lang="en-US" dirty="0"/>
          </a:p>
          <a:p>
            <a:pPr>
              <a:buNone/>
            </a:pPr>
            <a:endParaRPr lang="en-US" dirty="0"/>
          </a:p>
        </p:txBody>
      </p:sp>
      <p:sp>
        <p:nvSpPr>
          <p:cNvPr id="6" name="Title 1">
            <a:extLst>
              <a:ext uri="{FF2B5EF4-FFF2-40B4-BE49-F238E27FC236}">
                <a16:creationId xmlns:a16="http://schemas.microsoft.com/office/drawing/2014/main" id="{12BC5FAA-7469-492E-A75D-F791B8030E96}"/>
              </a:ext>
            </a:extLst>
          </p:cNvPr>
          <p:cNvSpPr txBox="1">
            <a:spLocks/>
          </p:cNvSpPr>
          <p:nvPr/>
        </p:nvSpPr>
        <p:spPr>
          <a:xfrm>
            <a:off x="609600" y="362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a:t>ANalysis</a:t>
            </a:r>
            <a:r>
              <a:rPr lang="en-US" dirty="0"/>
              <a:t> Of  </a:t>
            </a:r>
            <a:r>
              <a:rPr lang="en-US" dirty="0" err="1"/>
              <a:t>VAriance</a:t>
            </a:r>
            <a:r>
              <a:rPr lang="en-US" dirty="0"/>
              <a:t> (ANOVA)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283853" y="497006"/>
            <a:ext cx="6360993" cy="6360993"/>
          </a:xfrm>
          <a:prstGeom prst="rect">
            <a:avLst/>
          </a:prstGeom>
        </p:spPr>
      </p:pic>
      <p:sp>
        <p:nvSpPr>
          <p:cNvPr id="7" name="TextBox 6"/>
          <p:cNvSpPr txBox="1"/>
          <p:nvPr/>
        </p:nvSpPr>
        <p:spPr>
          <a:xfrm>
            <a:off x="414147" y="238562"/>
            <a:ext cx="8393360" cy="461665"/>
          </a:xfrm>
          <a:prstGeom prst="rect">
            <a:avLst/>
          </a:prstGeom>
          <a:noFill/>
        </p:spPr>
        <p:txBody>
          <a:bodyPr wrap="square" rtlCol="0">
            <a:spAutoFit/>
          </a:bodyPr>
          <a:lstStyle/>
          <a:p>
            <a:r>
              <a:rPr lang="en-US" sz="2400" dirty="0"/>
              <a:t>If you divide your data into groups, do they have distinct means?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of variance in R</a:t>
            </a:r>
          </a:p>
        </p:txBody>
      </p:sp>
      <p:sp>
        <p:nvSpPr>
          <p:cNvPr id="3" name="Content Placeholder 2"/>
          <p:cNvSpPr>
            <a:spLocks noGrp="1"/>
          </p:cNvSpPr>
          <p:nvPr>
            <p:ph idx="1"/>
          </p:nvPr>
        </p:nvSpPr>
        <p:spPr>
          <a:xfrm>
            <a:off x="457200" y="1406916"/>
            <a:ext cx="8229600" cy="4525963"/>
          </a:xfrm>
        </p:spPr>
        <p:txBody>
          <a:bodyPr>
            <a:normAutofit/>
          </a:bodyPr>
          <a:lstStyle/>
          <a:p>
            <a:pPr marL="0" indent="0">
              <a:buNone/>
            </a:pPr>
            <a:r>
              <a:rPr lang="en-US" sz="2800" dirty="0"/>
              <a:t>In R we use the </a:t>
            </a:r>
            <a:r>
              <a:rPr lang="en-US" sz="2800" dirty="0" err="1">
                <a:solidFill>
                  <a:srgbClr val="FF0000"/>
                </a:solidFill>
              </a:rPr>
              <a:t>aov</a:t>
            </a:r>
            <a:r>
              <a:rPr lang="en-US" sz="2800" dirty="0">
                <a:solidFill>
                  <a:srgbClr val="FF0000"/>
                </a:solidFill>
              </a:rPr>
              <a:t>(Y~X) </a:t>
            </a:r>
            <a:r>
              <a:rPr lang="en-US" sz="2800" dirty="0"/>
              <a:t>command, where Y is your continuous response variable and X is your factor.</a:t>
            </a:r>
          </a:p>
          <a:p>
            <a:pPr marL="0" indent="0">
              <a:buNone/>
            </a:pPr>
            <a:endParaRPr lang="en-US" sz="2800" dirty="0"/>
          </a:p>
        </p:txBody>
      </p:sp>
      <p:pic>
        <p:nvPicPr>
          <p:cNvPr id="7" name="Picture 6"/>
          <p:cNvPicPr>
            <a:picLocks noChangeAspect="1"/>
          </p:cNvPicPr>
          <p:nvPr/>
        </p:nvPicPr>
        <p:blipFill>
          <a:blip r:embed="rId2"/>
          <a:stretch>
            <a:fillRect/>
          </a:stretch>
        </p:blipFill>
        <p:spPr>
          <a:xfrm>
            <a:off x="922712" y="4484556"/>
            <a:ext cx="2427896" cy="1881284"/>
          </a:xfrm>
          <a:prstGeom prst="rect">
            <a:avLst/>
          </a:prstGeom>
        </p:spPr>
      </p:pic>
      <p:sp>
        <p:nvSpPr>
          <p:cNvPr id="8" name="TextBox 7"/>
          <p:cNvSpPr txBox="1"/>
          <p:nvPr/>
        </p:nvSpPr>
        <p:spPr>
          <a:xfrm>
            <a:off x="713726" y="2695872"/>
            <a:ext cx="7510634" cy="1200328"/>
          </a:xfrm>
          <a:prstGeom prst="rect">
            <a:avLst/>
          </a:prstGeom>
          <a:noFill/>
        </p:spPr>
        <p:txBody>
          <a:bodyPr wrap="square" rtlCol="0">
            <a:spAutoFit/>
          </a:bodyPr>
          <a:lstStyle/>
          <a:p>
            <a:r>
              <a:rPr lang="en-US" sz="2400" dirty="0"/>
              <a:t>An example ANOVA table showing the degrees of freedom (</a:t>
            </a:r>
            <a:r>
              <a:rPr lang="en-US" sz="2400" dirty="0" err="1"/>
              <a:t>df</a:t>
            </a:r>
            <a:r>
              <a:rPr lang="en-US" sz="2400" dirty="0"/>
              <a:t>), the Sum of Squares (SQ), Mean Square (M </a:t>
            </a:r>
            <a:r>
              <a:rPr lang="en-US" sz="2400" dirty="0" err="1"/>
              <a:t>Sq</a:t>
            </a:r>
            <a:r>
              <a:rPr lang="en-US" sz="2400" dirty="0"/>
              <a:t>), F statistic, and p-value associated with that F statistic </a:t>
            </a:r>
          </a:p>
        </p:txBody>
      </p:sp>
      <p:pic>
        <p:nvPicPr>
          <p:cNvPr id="9" name="Picture 8"/>
          <p:cNvPicPr>
            <a:picLocks noChangeAspect="1"/>
          </p:cNvPicPr>
          <p:nvPr/>
        </p:nvPicPr>
        <p:blipFill>
          <a:blip r:embed="rId3"/>
          <a:stretch>
            <a:fillRect/>
          </a:stretch>
        </p:blipFill>
        <p:spPr>
          <a:xfrm>
            <a:off x="4252365" y="4045753"/>
            <a:ext cx="3674042" cy="24493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of variance in R</a:t>
            </a:r>
          </a:p>
        </p:txBody>
      </p:sp>
      <p:sp>
        <p:nvSpPr>
          <p:cNvPr id="3" name="Content Placeholder 2"/>
          <p:cNvSpPr>
            <a:spLocks noGrp="1"/>
          </p:cNvSpPr>
          <p:nvPr>
            <p:ph idx="1"/>
          </p:nvPr>
        </p:nvSpPr>
        <p:spPr>
          <a:xfrm>
            <a:off x="457200" y="1406916"/>
            <a:ext cx="8229600" cy="4525963"/>
          </a:xfrm>
        </p:spPr>
        <p:txBody>
          <a:bodyPr>
            <a:normAutofit/>
          </a:bodyPr>
          <a:lstStyle/>
          <a:p>
            <a:pPr marL="0" indent="0">
              <a:buNone/>
            </a:pPr>
            <a:r>
              <a:rPr lang="en-US" sz="2800" dirty="0"/>
              <a:t>In R we use the </a:t>
            </a:r>
            <a:r>
              <a:rPr lang="en-US" sz="2800" dirty="0" err="1">
                <a:solidFill>
                  <a:srgbClr val="FF0000"/>
                </a:solidFill>
              </a:rPr>
              <a:t>aov</a:t>
            </a:r>
            <a:r>
              <a:rPr lang="en-US" sz="2800" dirty="0">
                <a:solidFill>
                  <a:srgbClr val="FF0000"/>
                </a:solidFill>
              </a:rPr>
              <a:t>(Y~X) </a:t>
            </a:r>
            <a:r>
              <a:rPr lang="en-US" sz="2800" dirty="0"/>
              <a:t>command, where Y is your continuous response variable and X is your factor</a:t>
            </a:r>
          </a:p>
          <a:p>
            <a:pPr marL="0" indent="0">
              <a:buNone/>
            </a:pPr>
            <a:endParaRPr lang="en-US" sz="2800" dirty="0"/>
          </a:p>
        </p:txBody>
      </p:sp>
      <p:sp>
        <p:nvSpPr>
          <p:cNvPr id="4" name="TextBox 3">
            <a:extLst>
              <a:ext uri="{FF2B5EF4-FFF2-40B4-BE49-F238E27FC236}">
                <a16:creationId xmlns:a16="http://schemas.microsoft.com/office/drawing/2014/main" id="{EFAB3113-6A57-43C4-86F2-99D01535D77E}"/>
              </a:ext>
            </a:extLst>
          </p:cNvPr>
          <p:cNvSpPr txBox="1"/>
          <p:nvPr/>
        </p:nvSpPr>
        <p:spPr>
          <a:xfrm>
            <a:off x="457200" y="4920343"/>
            <a:ext cx="8347166" cy="1754326"/>
          </a:xfrm>
          <a:prstGeom prst="rect">
            <a:avLst/>
          </a:prstGeom>
          <a:noFill/>
        </p:spPr>
        <p:txBody>
          <a:bodyPr wrap="square" rtlCol="0">
            <a:spAutoFit/>
          </a:bodyPr>
          <a:lstStyle/>
          <a:p>
            <a:r>
              <a:rPr lang="en-CA" sz="3600" dirty="0"/>
              <a:t>They are significantly different – but which one of the three factors (species) is significantly different?</a:t>
            </a:r>
          </a:p>
        </p:txBody>
      </p:sp>
    </p:spTree>
    <p:extLst>
      <p:ext uri="{BB962C8B-B14F-4D97-AF65-F5344CB8AC3E}">
        <p14:creationId xmlns:p14="http://schemas.microsoft.com/office/powerpoint/2010/main" val="2899300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A7D05-56E1-4AA7-8DEF-A067E1CC59FB}"/>
              </a:ext>
            </a:extLst>
          </p:cNvPr>
          <p:cNvSpPr>
            <a:spLocks noGrp="1"/>
          </p:cNvSpPr>
          <p:nvPr>
            <p:ph type="title"/>
          </p:nvPr>
        </p:nvSpPr>
        <p:spPr/>
        <p:txBody>
          <a:bodyPr/>
          <a:lstStyle/>
          <a:p>
            <a:r>
              <a:rPr lang="en-CA" dirty="0" err="1"/>
              <a:t>Tukeys</a:t>
            </a:r>
            <a:r>
              <a:rPr lang="en-CA" dirty="0"/>
              <a:t> HSD</a:t>
            </a:r>
          </a:p>
        </p:txBody>
      </p:sp>
      <p:sp>
        <p:nvSpPr>
          <p:cNvPr id="3" name="Content Placeholder 2">
            <a:extLst>
              <a:ext uri="{FF2B5EF4-FFF2-40B4-BE49-F238E27FC236}">
                <a16:creationId xmlns:a16="http://schemas.microsoft.com/office/drawing/2014/main" id="{6CA5888E-AE1D-4F6C-877F-ACE23E14CAA5}"/>
              </a:ext>
            </a:extLst>
          </p:cNvPr>
          <p:cNvSpPr>
            <a:spLocks noGrp="1"/>
          </p:cNvSpPr>
          <p:nvPr>
            <p:ph idx="1"/>
          </p:nvPr>
        </p:nvSpPr>
        <p:spPr>
          <a:xfrm>
            <a:off x="457200" y="1600200"/>
            <a:ext cx="8229600" cy="4337791"/>
          </a:xfrm>
        </p:spPr>
        <p:txBody>
          <a:bodyPr>
            <a:normAutofit lnSpcReduction="10000"/>
          </a:bodyPr>
          <a:lstStyle/>
          <a:p>
            <a:pPr marL="0" indent="0">
              <a:buNone/>
            </a:pPr>
            <a:r>
              <a:rPr lang="en-CA" dirty="0"/>
              <a:t>Honest Significant Difference</a:t>
            </a:r>
          </a:p>
          <a:p>
            <a:pPr marL="0" indent="0">
              <a:buNone/>
            </a:pPr>
            <a:endParaRPr lang="en-CA" dirty="0"/>
          </a:p>
          <a:p>
            <a:pPr marL="0" indent="0">
              <a:buNone/>
            </a:pPr>
            <a:r>
              <a:rPr lang="en-CA" dirty="0"/>
              <a:t>Output shows the difference in means and show which pair of comparisons is significant</a:t>
            </a:r>
          </a:p>
          <a:p>
            <a:pPr marL="0" indent="0">
              <a:buNone/>
            </a:pPr>
            <a:endParaRPr lang="en-CA" dirty="0"/>
          </a:p>
          <a:p>
            <a:pPr marL="0" indent="0">
              <a:buNone/>
            </a:pPr>
            <a:r>
              <a:rPr lang="en-CA" dirty="0"/>
              <a:t>Performed in R using:</a:t>
            </a:r>
          </a:p>
          <a:p>
            <a:pPr marL="0" indent="0">
              <a:buNone/>
            </a:pPr>
            <a:endParaRPr lang="en-CA" dirty="0"/>
          </a:p>
          <a:p>
            <a:pPr marL="0" indent="0">
              <a:buNone/>
            </a:pPr>
            <a:r>
              <a:rPr lang="en-CA" dirty="0" err="1">
                <a:solidFill>
                  <a:srgbClr val="FF0000"/>
                </a:solidFill>
              </a:rPr>
              <a:t>TukeysHSD</a:t>
            </a:r>
            <a:r>
              <a:rPr lang="en-CA" dirty="0">
                <a:solidFill>
                  <a:srgbClr val="FF0000"/>
                </a:solidFill>
              </a:rPr>
              <a:t>(</a:t>
            </a:r>
            <a:r>
              <a:rPr lang="en-CA" dirty="0" err="1">
                <a:solidFill>
                  <a:srgbClr val="FF0000"/>
                </a:solidFill>
              </a:rPr>
              <a:t>aov.object</a:t>
            </a:r>
            <a:r>
              <a:rPr lang="en-CA" dirty="0">
                <a:solidFill>
                  <a:srgbClr val="FF0000"/>
                </a:solidFill>
              </a:rPr>
              <a:t>)</a:t>
            </a:r>
          </a:p>
          <a:p>
            <a:pPr marL="0" indent="0">
              <a:buNone/>
            </a:pPr>
            <a:endParaRPr lang="en-CA" dirty="0"/>
          </a:p>
        </p:txBody>
      </p:sp>
    </p:spTree>
    <p:extLst>
      <p:ext uri="{BB962C8B-B14F-4D97-AF65-F5344CB8AC3E}">
        <p14:creationId xmlns:p14="http://schemas.microsoft.com/office/powerpoint/2010/main" val="2510455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DFAB-2E13-403B-825A-7D9BCB2CAEFC}"/>
              </a:ext>
            </a:extLst>
          </p:cNvPr>
          <p:cNvSpPr>
            <a:spLocks noGrp="1"/>
          </p:cNvSpPr>
          <p:nvPr>
            <p:ph type="title"/>
          </p:nvPr>
        </p:nvSpPr>
        <p:spPr/>
        <p:txBody>
          <a:bodyPr>
            <a:normAutofit/>
          </a:bodyPr>
          <a:lstStyle/>
          <a:p>
            <a:r>
              <a:rPr lang="en-CA" dirty="0">
                <a:ea typeface="Times New Roman" panose="02020603050405020304" pitchFamily="18" charset="0"/>
                <a:cs typeface="Calibri" panose="020F0502020204030204" pitchFamily="34" charset="0"/>
              </a:rPr>
              <a:t>Introductory statistics lecture</a:t>
            </a:r>
            <a:endParaRPr lang="en-CA" dirty="0"/>
          </a:p>
        </p:txBody>
      </p:sp>
      <p:sp>
        <p:nvSpPr>
          <p:cNvPr id="5" name="Content Placeholder 2">
            <a:extLst>
              <a:ext uri="{FF2B5EF4-FFF2-40B4-BE49-F238E27FC236}">
                <a16:creationId xmlns:a16="http://schemas.microsoft.com/office/drawing/2014/main" id="{C95465C6-D5F6-43A2-B1E1-6D1188328809}"/>
              </a:ext>
            </a:extLst>
          </p:cNvPr>
          <p:cNvSpPr>
            <a:spLocks noGrp="1"/>
          </p:cNvSpPr>
          <p:nvPr>
            <p:ph idx="1"/>
          </p:nvPr>
        </p:nvSpPr>
        <p:spPr>
          <a:xfrm>
            <a:off x="457200" y="1600200"/>
            <a:ext cx="8229600" cy="4525963"/>
          </a:xfrm>
        </p:spPr>
        <p:txBody>
          <a:bodyPr>
            <a:normAutofit fontScale="92500"/>
          </a:bodyPr>
          <a:lstStyle/>
          <a:p>
            <a:pPr marL="0" indent="0">
              <a:lnSpc>
                <a:spcPct val="107000"/>
              </a:lnSpc>
              <a:spcAft>
                <a:spcPts val="0"/>
              </a:spcAft>
              <a:buNone/>
            </a:pPr>
            <a:r>
              <a:rPr lang="en-CA" dirty="0">
                <a:solidFill>
                  <a:schemeClr val="bg1">
                    <a:lumMod val="75000"/>
                  </a:schemeClr>
                </a:solidFill>
                <a:latin typeface="+mj-lt"/>
                <a:ea typeface="Times New Roman" panose="02020603050405020304" pitchFamily="18" charset="0"/>
                <a:cs typeface="Calibri" panose="020F0502020204030204" pitchFamily="34" charset="0"/>
              </a:rPr>
              <a:t>Statistics: hypothesis testing, correlations, covariation, t-tests, p-values, ANOVAs</a:t>
            </a:r>
            <a:endParaRPr lang="en-CA" dirty="0">
              <a:solidFill>
                <a:schemeClr val="bg1">
                  <a:lumMod val="75000"/>
                </a:schemeClr>
              </a:solidFill>
              <a:latin typeface="+mj-lt"/>
              <a:ea typeface="Calibri" panose="020F0502020204030204" pitchFamily="34" charset="0"/>
              <a:cs typeface="Times New Roman" panose="02020603050405020304" pitchFamily="18" charset="0"/>
            </a:endParaRPr>
          </a:p>
          <a:p>
            <a:pPr marL="0" indent="0">
              <a:lnSpc>
                <a:spcPct val="107000"/>
              </a:lnSpc>
              <a:spcAft>
                <a:spcPts val="0"/>
              </a:spcAft>
              <a:buNone/>
            </a:pPr>
            <a:endParaRPr lang="en-CA" dirty="0">
              <a:latin typeface="+mj-lt"/>
              <a:ea typeface="Times New Roman" panose="02020603050405020304" pitchFamily="18" charset="0"/>
              <a:cs typeface="Calibri" panose="020F0502020204030204" pitchFamily="34" charset="0"/>
            </a:endParaRPr>
          </a:p>
          <a:p>
            <a:pPr marL="0" indent="0">
              <a:lnSpc>
                <a:spcPct val="107000"/>
              </a:lnSpc>
              <a:spcAft>
                <a:spcPts val="0"/>
              </a:spcAft>
              <a:buNone/>
            </a:pPr>
            <a:r>
              <a:rPr lang="en-CA" dirty="0">
                <a:latin typeface="+mj-lt"/>
                <a:ea typeface="Times New Roman" panose="02020603050405020304" pitchFamily="18" charset="0"/>
                <a:cs typeface="Calibri" panose="020F0502020204030204" pitchFamily="34" charset="0"/>
              </a:rPr>
              <a:t>Data exploration: detect outliers, heterogeneity of variance,</a:t>
            </a:r>
            <a:r>
              <a:rPr lang="en-CA" dirty="0">
                <a:latin typeface="+mj-lt"/>
                <a:ea typeface="Times New Roman" panose="02020603050405020304" pitchFamily="18" charset="0"/>
                <a:cs typeface="Times New Roman" panose="02020603050405020304" pitchFamily="18" charset="0"/>
              </a:rPr>
              <a:t> </a:t>
            </a:r>
            <a:r>
              <a:rPr lang="en-CA" dirty="0">
                <a:latin typeface="+mj-lt"/>
                <a:ea typeface="Times New Roman" panose="02020603050405020304" pitchFamily="18" charset="0"/>
                <a:cs typeface="Calibri" panose="020F0502020204030204" pitchFamily="34" charset="0"/>
              </a:rPr>
              <a:t>collinearity,</a:t>
            </a:r>
            <a:r>
              <a:rPr lang="en-CA" dirty="0">
                <a:latin typeface="+mj-lt"/>
                <a:ea typeface="Times New Roman" panose="02020603050405020304" pitchFamily="18" charset="0"/>
                <a:cs typeface="Times New Roman" panose="02020603050405020304" pitchFamily="18" charset="0"/>
              </a:rPr>
              <a:t> </a:t>
            </a:r>
            <a:r>
              <a:rPr lang="en-CA" dirty="0">
                <a:latin typeface="+mj-lt"/>
                <a:ea typeface="Times New Roman" panose="02020603050405020304" pitchFamily="18" charset="0"/>
                <a:cs typeface="Calibri" panose="020F0502020204030204" pitchFamily="34" charset="0"/>
              </a:rPr>
              <a:t>dependence of observations. </a:t>
            </a:r>
            <a:endParaRPr lang="en-CA" dirty="0">
              <a:latin typeface="+mj-lt"/>
              <a:ea typeface="Calibri" panose="020F0502020204030204" pitchFamily="34" charset="0"/>
              <a:cs typeface="Times New Roman" panose="02020603050405020304" pitchFamily="18" charset="0"/>
            </a:endParaRPr>
          </a:p>
          <a:p>
            <a:pPr marL="0" indent="0">
              <a:lnSpc>
                <a:spcPct val="107000"/>
              </a:lnSpc>
              <a:spcAft>
                <a:spcPts val="0"/>
              </a:spcAft>
              <a:buNone/>
            </a:pPr>
            <a:endParaRPr lang="en-CA" dirty="0">
              <a:solidFill>
                <a:schemeClr val="bg1">
                  <a:lumMod val="75000"/>
                </a:schemeClr>
              </a:solidFill>
              <a:latin typeface="+mj-lt"/>
              <a:ea typeface="Times New Roman" panose="02020603050405020304" pitchFamily="18" charset="0"/>
              <a:cs typeface="Calibri" panose="020F0502020204030204" pitchFamily="34" charset="0"/>
            </a:endParaRPr>
          </a:p>
          <a:p>
            <a:pPr marL="0" indent="0">
              <a:lnSpc>
                <a:spcPct val="107000"/>
              </a:lnSpc>
              <a:spcAft>
                <a:spcPts val="0"/>
              </a:spcAft>
              <a:buNone/>
            </a:pPr>
            <a:r>
              <a:rPr lang="en-CA" dirty="0">
                <a:solidFill>
                  <a:schemeClr val="bg1">
                    <a:lumMod val="75000"/>
                  </a:schemeClr>
                </a:solidFill>
                <a:latin typeface="+mj-lt"/>
                <a:ea typeface="Times New Roman" panose="02020603050405020304" pitchFamily="18" charset="0"/>
                <a:cs typeface="Calibri" panose="020F0502020204030204" pitchFamily="34" charset="0"/>
              </a:rPr>
              <a:t>Linear modelling: linear modelling, model validation, model summary</a:t>
            </a:r>
            <a:endParaRPr lang="en-CA" dirty="0">
              <a:solidFill>
                <a:schemeClr val="bg1">
                  <a:lumMod val="75000"/>
                </a:schemeClr>
              </a:solidFill>
              <a:latin typeface="+mj-lt"/>
              <a:ea typeface="Calibri" panose="020F0502020204030204" pitchFamily="34" charset="0"/>
              <a:cs typeface="Times New Roman" panose="02020603050405020304" pitchFamily="18" charset="0"/>
            </a:endParaRPr>
          </a:p>
          <a:p>
            <a:pPr marL="0" indent="0">
              <a:lnSpc>
                <a:spcPct val="107000"/>
              </a:lnSpc>
              <a:spcAft>
                <a:spcPts val="0"/>
              </a:spcAft>
              <a:buNone/>
            </a:pPr>
            <a:endParaRPr lang="en-CA" dirty="0">
              <a:latin typeface="+mj-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3331385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92D9-F2B9-4CE2-A0B0-49943C4495D7}"/>
              </a:ext>
            </a:extLst>
          </p:cNvPr>
          <p:cNvSpPr>
            <a:spLocks noGrp="1"/>
          </p:cNvSpPr>
          <p:nvPr>
            <p:ph type="title"/>
          </p:nvPr>
        </p:nvSpPr>
        <p:spPr/>
        <p:txBody>
          <a:bodyPr/>
          <a:lstStyle/>
          <a:p>
            <a:r>
              <a:rPr lang="en-CA" dirty="0"/>
              <a:t>Data exploration</a:t>
            </a:r>
          </a:p>
        </p:txBody>
      </p:sp>
      <p:sp>
        <p:nvSpPr>
          <p:cNvPr id="3" name="Content Placeholder 2">
            <a:extLst>
              <a:ext uri="{FF2B5EF4-FFF2-40B4-BE49-F238E27FC236}">
                <a16:creationId xmlns:a16="http://schemas.microsoft.com/office/drawing/2014/main" id="{DD083040-766F-4AB9-95BF-5592A10092DE}"/>
              </a:ext>
            </a:extLst>
          </p:cNvPr>
          <p:cNvSpPr>
            <a:spLocks noGrp="1"/>
          </p:cNvSpPr>
          <p:nvPr>
            <p:ph idx="1"/>
          </p:nvPr>
        </p:nvSpPr>
        <p:spPr/>
        <p:txBody>
          <a:bodyPr/>
          <a:lstStyle/>
          <a:p>
            <a:r>
              <a:rPr lang="en-CA" dirty="0"/>
              <a:t>detect outliers</a:t>
            </a:r>
          </a:p>
          <a:p>
            <a:r>
              <a:rPr lang="en-CA" dirty="0"/>
              <a:t>heterogeneity of variance</a:t>
            </a:r>
          </a:p>
          <a:p>
            <a:r>
              <a:rPr lang="en-CA" dirty="0"/>
              <a:t>collinearity</a:t>
            </a:r>
          </a:p>
          <a:p>
            <a:r>
              <a:rPr lang="en-CA" dirty="0"/>
              <a:t>dependence of observations</a:t>
            </a:r>
          </a:p>
        </p:txBody>
      </p:sp>
      <p:sp>
        <p:nvSpPr>
          <p:cNvPr id="4" name="TextBox 3">
            <a:extLst>
              <a:ext uri="{FF2B5EF4-FFF2-40B4-BE49-F238E27FC236}">
                <a16:creationId xmlns:a16="http://schemas.microsoft.com/office/drawing/2014/main" id="{792B6A53-AFCE-43FB-B855-8074D25C89D7}"/>
              </a:ext>
            </a:extLst>
          </p:cNvPr>
          <p:cNvSpPr txBox="1"/>
          <p:nvPr/>
        </p:nvSpPr>
        <p:spPr>
          <a:xfrm>
            <a:off x="277408" y="6400891"/>
            <a:ext cx="8952411" cy="369332"/>
          </a:xfrm>
          <a:prstGeom prst="rect">
            <a:avLst/>
          </a:prstGeom>
          <a:noFill/>
        </p:spPr>
        <p:txBody>
          <a:bodyPr wrap="square" rtlCol="0">
            <a:spAutoFit/>
          </a:bodyPr>
          <a:lstStyle/>
          <a:p>
            <a:r>
              <a:rPr lang="en-CA" dirty="0" err="1"/>
              <a:t>Zuur</a:t>
            </a:r>
            <a:r>
              <a:rPr lang="en-CA" dirty="0"/>
              <a:t> et al.  2010. A protocol for data exploration to avoid common statistical problems. MEE</a:t>
            </a:r>
          </a:p>
        </p:txBody>
      </p:sp>
    </p:spTree>
    <p:extLst>
      <p:ext uri="{BB962C8B-B14F-4D97-AF65-F5344CB8AC3E}">
        <p14:creationId xmlns:p14="http://schemas.microsoft.com/office/powerpoint/2010/main" val="2870038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Zuur</a:t>
            </a:r>
            <a:r>
              <a:rPr lang="en-US" dirty="0"/>
              <a:t> et al 2010</a:t>
            </a:r>
          </a:p>
        </p:txBody>
      </p:sp>
      <p:pic>
        <p:nvPicPr>
          <p:cNvPr id="4" name="Picture 3"/>
          <p:cNvPicPr>
            <a:picLocks noChangeAspect="1"/>
          </p:cNvPicPr>
          <p:nvPr/>
        </p:nvPicPr>
        <p:blipFill>
          <a:blip r:embed="rId2"/>
          <a:stretch>
            <a:fillRect/>
          </a:stretch>
        </p:blipFill>
        <p:spPr>
          <a:xfrm>
            <a:off x="0" y="1625600"/>
            <a:ext cx="9144000" cy="3594173"/>
          </a:xfrm>
          <a:prstGeom prst="rect">
            <a:avLst/>
          </a:prstGeom>
        </p:spPr>
      </p:pic>
    </p:spTree>
    <p:extLst>
      <p:ext uri="{BB962C8B-B14F-4D97-AF65-F5344CB8AC3E}">
        <p14:creationId xmlns:p14="http://schemas.microsoft.com/office/powerpoint/2010/main" val="3811994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Zuur</a:t>
            </a:r>
            <a:r>
              <a:rPr lang="en-US" dirty="0"/>
              <a:t> et al 2010</a:t>
            </a:r>
          </a:p>
        </p:txBody>
      </p:sp>
      <p:pic>
        <p:nvPicPr>
          <p:cNvPr id="3" name="Picture 2"/>
          <p:cNvPicPr>
            <a:picLocks noChangeAspect="1"/>
          </p:cNvPicPr>
          <p:nvPr/>
        </p:nvPicPr>
        <p:blipFill>
          <a:blip r:embed="rId2"/>
          <a:stretch>
            <a:fillRect/>
          </a:stretch>
        </p:blipFill>
        <p:spPr>
          <a:xfrm>
            <a:off x="1955800" y="1104900"/>
            <a:ext cx="5219700" cy="5753100"/>
          </a:xfrm>
          <a:prstGeom prst="rect">
            <a:avLst/>
          </a:prstGeom>
        </p:spPr>
      </p:pic>
    </p:spTree>
    <p:extLst>
      <p:ext uri="{BB962C8B-B14F-4D97-AF65-F5344CB8AC3E}">
        <p14:creationId xmlns:p14="http://schemas.microsoft.com/office/powerpoint/2010/main" val="93670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DFAB-2E13-403B-825A-7D9BCB2CAEFC}"/>
              </a:ext>
            </a:extLst>
          </p:cNvPr>
          <p:cNvSpPr>
            <a:spLocks noGrp="1"/>
          </p:cNvSpPr>
          <p:nvPr>
            <p:ph type="title"/>
          </p:nvPr>
        </p:nvSpPr>
        <p:spPr/>
        <p:txBody>
          <a:bodyPr>
            <a:normAutofit/>
          </a:bodyPr>
          <a:lstStyle/>
          <a:p>
            <a:r>
              <a:rPr lang="en-CA" dirty="0">
                <a:ea typeface="Times New Roman" panose="02020603050405020304" pitchFamily="18" charset="0"/>
                <a:cs typeface="Calibri" panose="020F0502020204030204" pitchFamily="34" charset="0"/>
              </a:rPr>
              <a:t>Introductory statistics lecture</a:t>
            </a:r>
            <a:endParaRPr lang="en-CA" dirty="0"/>
          </a:p>
        </p:txBody>
      </p:sp>
      <p:sp>
        <p:nvSpPr>
          <p:cNvPr id="5" name="Content Placeholder 2">
            <a:extLst>
              <a:ext uri="{FF2B5EF4-FFF2-40B4-BE49-F238E27FC236}">
                <a16:creationId xmlns:a16="http://schemas.microsoft.com/office/drawing/2014/main" id="{C95465C6-D5F6-43A2-B1E1-6D1188328809}"/>
              </a:ext>
            </a:extLst>
          </p:cNvPr>
          <p:cNvSpPr>
            <a:spLocks noGrp="1"/>
          </p:cNvSpPr>
          <p:nvPr>
            <p:ph idx="1"/>
          </p:nvPr>
        </p:nvSpPr>
        <p:spPr>
          <a:xfrm>
            <a:off x="457200" y="1600200"/>
            <a:ext cx="8229600" cy="4525963"/>
          </a:xfrm>
        </p:spPr>
        <p:txBody>
          <a:bodyPr>
            <a:normAutofit fontScale="92500"/>
          </a:bodyPr>
          <a:lstStyle/>
          <a:p>
            <a:pPr marL="0" indent="0">
              <a:lnSpc>
                <a:spcPct val="107000"/>
              </a:lnSpc>
              <a:spcAft>
                <a:spcPts val="0"/>
              </a:spcAft>
              <a:buNone/>
            </a:pPr>
            <a:r>
              <a:rPr lang="en-CA" dirty="0">
                <a:latin typeface="+mj-lt"/>
                <a:ea typeface="Times New Roman" panose="02020603050405020304" pitchFamily="18" charset="0"/>
                <a:cs typeface="Calibri" panose="020F0502020204030204" pitchFamily="34" charset="0"/>
              </a:rPr>
              <a:t>Statistics: hypothesis testing, correlations, covariation, t-tests, p-values, ANOVAs</a:t>
            </a:r>
            <a:endParaRPr lang="en-CA" dirty="0">
              <a:latin typeface="+mj-lt"/>
              <a:ea typeface="Calibri" panose="020F0502020204030204" pitchFamily="34" charset="0"/>
              <a:cs typeface="Times New Roman" panose="02020603050405020304" pitchFamily="18" charset="0"/>
            </a:endParaRPr>
          </a:p>
          <a:p>
            <a:pPr marL="0" indent="0">
              <a:lnSpc>
                <a:spcPct val="107000"/>
              </a:lnSpc>
              <a:spcAft>
                <a:spcPts val="0"/>
              </a:spcAft>
              <a:buNone/>
            </a:pPr>
            <a:endParaRPr lang="en-CA" dirty="0">
              <a:latin typeface="+mj-lt"/>
              <a:ea typeface="Times New Roman" panose="02020603050405020304" pitchFamily="18" charset="0"/>
              <a:cs typeface="Calibri" panose="020F0502020204030204" pitchFamily="34" charset="0"/>
            </a:endParaRPr>
          </a:p>
          <a:p>
            <a:pPr marL="0" indent="0">
              <a:lnSpc>
                <a:spcPct val="107000"/>
              </a:lnSpc>
              <a:spcAft>
                <a:spcPts val="0"/>
              </a:spcAft>
              <a:buNone/>
            </a:pPr>
            <a:r>
              <a:rPr lang="en-CA" dirty="0">
                <a:solidFill>
                  <a:schemeClr val="bg1">
                    <a:lumMod val="75000"/>
                  </a:schemeClr>
                </a:solidFill>
                <a:latin typeface="+mj-lt"/>
                <a:ea typeface="Times New Roman" panose="02020603050405020304" pitchFamily="18" charset="0"/>
                <a:cs typeface="Calibri" panose="020F0502020204030204" pitchFamily="34" charset="0"/>
              </a:rPr>
              <a:t>Data exploration: detect outliers, heterogeneity of variance,</a:t>
            </a:r>
            <a:r>
              <a:rPr lang="en-CA" dirty="0">
                <a:solidFill>
                  <a:schemeClr val="bg1">
                    <a:lumMod val="75000"/>
                  </a:schemeClr>
                </a:solidFill>
                <a:latin typeface="+mj-lt"/>
                <a:ea typeface="Times New Roman" panose="02020603050405020304" pitchFamily="18" charset="0"/>
                <a:cs typeface="Times New Roman" panose="02020603050405020304" pitchFamily="18" charset="0"/>
              </a:rPr>
              <a:t> </a:t>
            </a:r>
            <a:r>
              <a:rPr lang="en-CA" dirty="0">
                <a:solidFill>
                  <a:schemeClr val="bg1">
                    <a:lumMod val="75000"/>
                  </a:schemeClr>
                </a:solidFill>
                <a:latin typeface="+mj-lt"/>
                <a:ea typeface="Times New Roman" panose="02020603050405020304" pitchFamily="18" charset="0"/>
                <a:cs typeface="Calibri" panose="020F0502020204030204" pitchFamily="34" charset="0"/>
              </a:rPr>
              <a:t>collinearity,</a:t>
            </a:r>
            <a:r>
              <a:rPr lang="en-CA" dirty="0">
                <a:solidFill>
                  <a:schemeClr val="bg1">
                    <a:lumMod val="75000"/>
                  </a:schemeClr>
                </a:solidFill>
                <a:latin typeface="+mj-lt"/>
                <a:ea typeface="Times New Roman" panose="02020603050405020304" pitchFamily="18" charset="0"/>
                <a:cs typeface="Times New Roman" panose="02020603050405020304" pitchFamily="18" charset="0"/>
              </a:rPr>
              <a:t> </a:t>
            </a:r>
            <a:r>
              <a:rPr lang="en-CA" dirty="0">
                <a:solidFill>
                  <a:schemeClr val="bg1">
                    <a:lumMod val="75000"/>
                  </a:schemeClr>
                </a:solidFill>
                <a:latin typeface="+mj-lt"/>
                <a:ea typeface="Times New Roman" panose="02020603050405020304" pitchFamily="18" charset="0"/>
                <a:cs typeface="Calibri" panose="020F0502020204030204" pitchFamily="34" charset="0"/>
              </a:rPr>
              <a:t>dependence of observations. </a:t>
            </a:r>
            <a:endParaRPr lang="en-CA" dirty="0">
              <a:solidFill>
                <a:schemeClr val="bg1">
                  <a:lumMod val="75000"/>
                </a:schemeClr>
              </a:solidFill>
              <a:latin typeface="+mj-lt"/>
              <a:ea typeface="Calibri" panose="020F0502020204030204" pitchFamily="34" charset="0"/>
              <a:cs typeface="Times New Roman" panose="02020603050405020304" pitchFamily="18" charset="0"/>
            </a:endParaRPr>
          </a:p>
          <a:p>
            <a:pPr marL="0" indent="0">
              <a:lnSpc>
                <a:spcPct val="107000"/>
              </a:lnSpc>
              <a:spcAft>
                <a:spcPts val="0"/>
              </a:spcAft>
              <a:buNone/>
            </a:pPr>
            <a:endParaRPr lang="en-CA" dirty="0">
              <a:solidFill>
                <a:schemeClr val="bg1">
                  <a:lumMod val="75000"/>
                </a:schemeClr>
              </a:solidFill>
              <a:latin typeface="+mj-lt"/>
              <a:ea typeface="Times New Roman" panose="02020603050405020304" pitchFamily="18" charset="0"/>
              <a:cs typeface="Calibri" panose="020F0502020204030204" pitchFamily="34" charset="0"/>
            </a:endParaRPr>
          </a:p>
          <a:p>
            <a:pPr marL="0" indent="0">
              <a:lnSpc>
                <a:spcPct val="107000"/>
              </a:lnSpc>
              <a:spcAft>
                <a:spcPts val="0"/>
              </a:spcAft>
              <a:buNone/>
            </a:pPr>
            <a:r>
              <a:rPr lang="en-CA" dirty="0">
                <a:solidFill>
                  <a:schemeClr val="bg1">
                    <a:lumMod val="75000"/>
                  </a:schemeClr>
                </a:solidFill>
                <a:latin typeface="+mj-lt"/>
                <a:ea typeface="Times New Roman" panose="02020603050405020304" pitchFamily="18" charset="0"/>
                <a:cs typeface="Calibri" panose="020F0502020204030204" pitchFamily="34" charset="0"/>
              </a:rPr>
              <a:t>Linear modelling: linear modelling, model validation, model summary</a:t>
            </a:r>
            <a:endParaRPr lang="en-CA" dirty="0">
              <a:solidFill>
                <a:schemeClr val="bg1">
                  <a:lumMod val="75000"/>
                </a:schemeClr>
              </a:solidFill>
              <a:latin typeface="+mj-lt"/>
              <a:ea typeface="Calibri" panose="020F0502020204030204" pitchFamily="34" charset="0"/>
              <a:cs typeface="Times New Roman" panose="02020603050405020304" pitchFamily="18" charset="0"/>
            </a:endParaRPr>
          </a:p>
          <a:p>
            <a:pPr marL="0" indent="0">
              <a:lnSpc>
                <a:spcPct val="107000"/>
              </a:lnSpc>
              <a:spcAft>
                <a:spcPts val="0"/>
              </a:spcAft>
              <a:buNone/>
            </a:pPr>
            <a:endParaRPr lang="en-CA" dirty="0">
              <a:latin typeface="+mj-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3495978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92D9-F2B9-4CE2-A0B0-49943C4495D7}"/>
              </a:ext>
            </a:extLst>
          </p:cNvPr>
          <p:cNvSpPr>
            <a:spLocks noGrp="1"/>
          </p:cNvSpPr>
          <p:nvPr>
            <p:ph type="title"/>
          </p:nvPr>
        </p:nvSpPr>
        <p:spPr/>
        <p:txBody>
          <a:bodyPr>
            <a:normAutofit fontScale="90000"/>
          </a:bodyPr>
          <a:lstStyle/>
          <a:p>
            <a:r>
              <a:rPr lang="en-CA" dirty="0"/>
              <a:t>Detect outliers – Cleveland boxplots</a:t>
            </a:r>
          </a:p>
        </p:txBody>
      </p:sp>
      <p:sp>
        <p:nvSpPr>
          <p:cNvPr id="7" name="TextBox 6">
            <a:extLst>
              <a:ext uri="{FF2B5EF4-FFF2-40B4-BE49-F238E27FC236}">
                <a16:creationId xmlns:a16="http://schemas.microsoft.com/office/drawing/2014/main" id="{DDC2E778-E3DD-4793-AA04-ACAAF354F945}"/>
              </a:ext>
            </a:extLst>
          </p:cNvPr>
          <p:cNvSpPr txBox="1"/>
          <p:nvPr/>
        </p:nvSpPr>
        <p:spPr>
          <a:xfrm>
            <a:off x="277408" y="6400891"/>
            <a:ext cx="8952411" cy="369332"/>
          </a:xfrm>
          <a:prstGeom prst="rect">
            <a:avLst/>
          </a:prstGeom>
          <a:noFill/>
        </p:spPr>
        <p:txBody>
          <a:bodyPr wrap="square" rtlCol="0">
            <a:spAutoFit/>
          </a:bodyPr>
          <a:lstStyle/>
          <a:p>
            <a:r>
              <a:rPr lang="en-CA" dirty="0" err="1"/>
              <a:t>Zuur</a:t>
            </a:r>
            <a:r>
              <a:rPr lang="en-CA" dirty="0"/>
              <a:t> et al.  2010. A protocol for data exploration to avoid common statistical problems. MEE</a:t>
            </a:r>
          </a:p>
        </p:txBody>
      </p:sp>
      <p:pic>
        <p:nvPicPr>
          <p:cNvPr id="3" name="Picture 2"/>
          <p:cNvPicPr>
            <a:picLocks noChangeAspect="1"/>
          </p:cNvPicPr>
          <p:nvPr/>
        </p:nvPicPr>
        <p:blipFill>
          <a:blip r:embed="rId2"/>
          <a:stretch>
            <a:fillRect/>
          </a:stretch>
        </p:blipFill>
        <p:spPr>
          <a:xfrm>
            <a:off x="812800" y="1593850"/>
            <a:ext cx="7505700" cy="4241800"/>
          </a:xfrm>
          <a:prstGeom prst="rect">
            <a:avLst/>
          </a:prstGeom>
        </p:spPr>
      </p:pic>
    </p:spTree>
    <p:extLst>
      <p:ext uri="{BB962C8B-B14F-4D97-AF65-F5344CB8AC3E}">
        <p14:creationId xmlns:p14="http://schemas.microsoft.com/office/powerpoint/2010/main" val="962037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92D9-F2B9-4CE2-A0B0-49943C4495D7}"/>
              </a:ext>
            </a:extLst>
          </p:cNvPr>
          <p:cNvSpPr>
            <a:spLocks noGrp="1"/>
          </p:cNvSpPr>
          <p:nvPr>
            <p:ph type="title"/>
          </p:nvPr>
        </p:nvSpPr>
        <p:spPr/>
        <p:txBody>
          <a:bodyPr>
            <a:normAutofit fontScale="90000"/>
          </a:bodyPr>
          <a:lstStyle/>
          <a:p>
            <a:r>
              <a:rPr lang="en-CA" dirty="0"/>
              <a:t>Detect outliers – Cleveland boxplots</a:t>
            </a:r>
          </a:p>
        </p:txBody>
      </p:sp>
      <p:pic>
        <p:nvPicPr>
          <p:cNvPr id="6" name="Picture 5">
            <a:extLst>
              <a:ext uri="{FF2B5EF4-FFF2-40B4-BE49-F238E27FC236}">
                <a16:creationId xmlns:a16="http://schemas.microsoft.com/office/drawing/2014/main" id="{371DEB98-5DE8-4932-9238-E10754C4996E}"/>
              </a:ext>
            </a:extLst>
          </p:cNvPr>
          <p:cNvPicPr>
            <a:picLocks noChangeAspect="1"/>
          </p:cNvPicPr>
          <p:nvPr/>
        </p:nvPicPr>
        <p:blipFill>
          <a:blip r:embed="rId2"/>
          <a:stretch>
            <a:fillRect/>
          </a:stretch>
        </p:blipFill>
        <p:spPr>
          <a:xfrm>
            <a:off x="826048" y="1417638"/>
            <a:ext cx="7491904" cy="4794086"/>
          </a:xfrm>
          <a:prstGeom prst="rect">
            <a:avLst/>
          </a:prstGeom>
        </p:spPr>
      </p:pic>
      <p:sp>
        <p:nvSpPr>
          <p:cNvPr id="7" name="TextBox 6">
            <a:extLst>
              <a:ext uri="{FF2B5EF4-FFF2-40B4-BE49-F238E27FC236}">
                <a16:creationId xmlns:a16="http://schemas.microsoft.com/office/drawing/2014/main" id="{DDC2E778-E3DD-4793-AA04-ACAAF354F945}"/>
              </a:ext>
            </a:extLst>
          </p:cNvPr>
          <p:cNvSpPr txBox="1"/>
          <p:nvPr/>
        </p:nvSpPr>
        <p:spPr>
          <a:xfrm>
            <a:off x="277408" y="6400891"/>
            <a:ext cx="8952411" cy="369332"/>
          </a:xfrm>
          <a:prstGeom prst="rect">
            <a:avLst/>
          </a:prstGeom>
          <a:noFill/>
        </p:spPr>
        <p:txBody>
          <a:bodyPr wrap="square" rtlCol="0">
            <a:spAutoFit/>
          </a:bodyPr>
          <a:lstStyle/>
          <a:p>
            <a:r>
              <a:rPr lang="en-CA" dirty="0" err="1"/>
              <a:t>Zuur</a:t>
            </a:r>
            <a:r>
              <a:rPr lang="en-CA" dirty="0"/>
              <a:t> et al.  2010. A protocol for data exploration to avoid common statistical problems. MEE</a:t>
            </a:r>
          </a:p>
        </p:txBody>
      </p:sp>
    </p:spTree>
    <p:extLst>
      <p:ext uri="{BB962C8B-B14F-4D97-AF65-F5344CB8AC3E}">
        <p14:creationId xmlns:p14="http://schemas.microsoft.com/office/powerpoint/2010/main" val="3914491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92D9-F2B9-4CE2-A0B0-49943C4495D7}"/>
              </a:ext>
            </a:extLst>
          </p:cNvPr>
          <p:cNvSpPr>
            <a:spLocks noGrp="1"/>
          </p:cNvSpPr>
          <p:nvPr>
            <p:ph type="title"/>
          </p:nvPr>
        </p:nvSpPr>
        <p:spPr/>
        <p:txBody>
          <a:bodyPr/>
          <a:lstStyle/>
          <a:p>
            <a:r>
              <a:rPr lang="en-CA" dirty="0"/>
              <a:t>Heterogeneity of variance</a:t>
            </a:r>
          </a:p>
        </p:txBody>
      </p:sp>
      <p:sp>
        <p:nvSpPr>
          <p:cNvPr id="7" name="TextBox 6">
            <a:extLst>
              <a:ext uri="{FF2B5EF4-FFF2-40B4-BE49-F238E27FC236}">
                <a16:creationId xmlns:a16="http://schemas.microsoft.com/office/drawing/2014/main" id="{DDC2E778-E3DD-4793-AA04-ACAAF354F945}"/>
              </a:ext>
            </a:extLst>
          </p:cNvPr>
          <p:cNvSpPr txBox="1"/>
          <p:nvPr/>
        </p:nvSpPr>
        <p:spPr>
          <a:xfrm>
            <a:off x="277408" y="6400891"/>
            <a:ext cx="8952411" cy="369332"/>
          </a:xfrm>
          <a:prstGeom prst="rect">
            <a:avLst/>
          </a:prstGeom>
          <a:noFill/>
        </p:spPr>
        <p:txBody>
          <a:bodyPr wrap="square" rtlCol="0">
            <a:spAutoFit/>
          </a:bodyPr>
          <a:lstStyle/>
          <a:p>
            <a:r>
              <a:rPr lang="en-CA" dirty="0" err="1"/>
              <a:t>Zuur</a:t>
            </a:r>
            <a:r>
              <a:rPr lang="en-CA" dirty="0"/>
              <a:t> et al.  2010. A protocol for data exploration to avoid common statistical problems. MEE</a:t>
            </a:r>
          </a:p>
        </p:txBody>
      </p:sp>
      <p:pic>
        <p:nvPicPr>
          <p:cNvPr id="3" name="Picture 2">
            <a:extLst>
              <a:ext uri="{FF2B5EF4-FFF2-40B4-BE49-F238E27FC236}">
                <a16:creationId xmlns:a16="http://schemas.microsoft.com/office/drawing/2014/main" id="{789D79FE-25E4-4C16-A050-90AE008BA007}"/>
              </a:ext>
            </a:extLst>
          </p:cNvPr>
          <p:cNvPicPr>
            <a:picLocks noChangeAspect="1"/>
          </p:cNvPicPr>
          <p:nvPr/>
        </p:nvPicPr>
        <p:blipFill rotWithShape="1">
          <a:blip r:embed="rId3"/>
          <a:srcRect l="32762" t="5484"/>
          <a:stretch/>
        </p:blipFill>
        <p:spPr>
          <a:xfrm>
            <a:off x="948325" y="1325472"/>
            <a:ext cx="7247350" cy="4748705"/>
          </a:xfrm>
          <a:prstGeom prst="rect">
            <a:avLst/>
          </a:prstGeom>
        </p:spPr>
      </p:pic>
      <p:pic>
        <p:nvPicPr>
          <p:cNvPr id="8" name="Picture 7">
            <a:extLst>
              <a:ext uri="{FF2B5EF4-FFF2-40B4-BE49-F238E27FC236}">
                <a16:creationId xmlns:a16="http://schemas.microsoft.com/office/drawing/2014/main" id="{24D70498-052D-423B-B73A-E00CAF7E2B43}"/>
              </a:ext>
            </a:extLst>
          </p:cNvPr>
          <p:cNvPicPr>
            <a:picLocks noChangeAspect="1"/>
          </p:cNvPicPr>
          <p:nvPr/>
        </p:nvPicPr>
        <p:blipFill rotWithShape="1">
          <a:blip r:embed="rId3"/>
          <a:srcRect l="-4099" t="5484" r="67481"/>
          <a:stretch/>
        </p:blipFill>
        <p:spPr>
          <a:xfrm>
            <a:off x="-3666308" y="1086395"/>
            <a:ext cx="3274423" cy="3939625"/>
          </a:xfrm>
          <a:prstGeom prst="rect">
            <a:avLst/>
          </a:prstGeom>
        </p:spPr>
      </p:pic>
    </p:spTree>
    <p:extLst>
      <p:ext uri="{BB962C8B-B14F-4D97-AF65-F5344CB8AC3E}">
        <p14:creationId xmlns:p14="http://schemas.microsoft.com/office/powerpoint/2010/main" val="3259563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92D9-F2B9-4CE2-A0B0-49943C4495D7}"/>
              </a:ext>
            </a:extLst>
          </p:cNvPr>
          <p:cNvSpPr>
            <a:spLocks noGrp="1"/>
          </p:cNvSpPr>
          <p:nvPr>
            <p:ph type="title"/>
          </p:nvPr>
        </p:nvSpPr>
        <p:spPr/>
        <p:txBody>
          <a:bodyPr/>
          <a:lstStyle/>
          <a:p>
            <a:r>
              <a:rPr lang="en-CA" dirty="0"/>
              <a:t>Collinearity</a:t>
            </a:r>
          </a:p>
        </p:txBody>
      </p:sp>
      <p:sp>
        <p:nvSpPr>
          <p:cNvPr id="5" name="Content Placeholder 4">
            <a:extLst>
              <a:ext uri="{FF2B5EF4-FFF2-40B4-BE49-F238E27FC236}">
                <a16:creationId xmlns:a16="http://schemas.microsoft.com/office/drawing/2014/main" id="{46C4EBDB-0D43-4DC6-BFF3-F131174DB3A3}"/>
              </a:ext>
            </a:extLst>
          </p:cNvPr>
          <p:cNvSpPr>
            <a:spLocks noGrp="1"/>
          </p:cNvSpPr>
          <p:nvPr>
            <p:ph idx="1"/>
          </p:nvPr>
        </p:nvSpPr>
        <p:spPr/>
        <p:txBody>
          <a:bodyPr>
            <a:normAutofit fontScale="85000" lnSpcReduction="10000"/>
          </a:bodyPr>
          <a:lstStyle/>
          <a:p>
            <a:pPr marL="0" indent="0">
              <a:buNone/>
            </a:pPr>
            <a:r>
              <a:rPr lang="en-CA" dirty="0"/>
              <a:t>When your independent variables are highly correlated. </a:t>
            </a:r>
          </a:p>
          <a:p>
            <a:pPr marL="0" indent="0">
              <a:buNone/>
            </a:pPr>
            <a:endParaRPr lang="en-CA" dirty="0"/>
          </a:p>
          <a:p>
            <a:pPr marL="0" indent="0">
              <a:buNone/>
            </a:pPr>
            <a:r>
              <a:rPr lang="en-CA" dirty="0"/>
              <a:t>What happens? Influences your outputs! They explain some of the same variance in the dependent variable, which in turn reduces their statistical significance.</a:t>
            </a:r>
          </a:p>
          <a:p>
            <a:pPr marL="0" indent="0">
              <a:buNone/>
            </a:pPr>
            <a:endParaRPr lang="en-CA" dirty="0"/>
          </a:p>
          <a:p>
            <a:pPr marL="0" indent="0">
              <a:buNone/>
            </a:pPr>
            <a:r>
              <a:rPr lang="en-CA" dirty="0"/>
              <a:t>What to do? Run a correlation and remove one of the pair of highly correlated variables.  r &gt; 0.7</a:t>
            </a:r>
          </a:p>
          <a:p>
            <a:pPr marL="0" indent="0">
              <a:buNone/>
            </a:pPr>
            <a:endParaRPr lang="en-CA" dirty="0"/>
          </a:p>
          <a:p>
            <a:pPr marL="0" indent="0">
              <a:buNone/>
            </a:pPr>
            <a:r>
              <a:rPr lang="en-CA" dirty="0"/>
              <a:t>VIF – variance inflation factor &lt;3</a:t>
            </a:r>
          </a:p>
          <a:p>
            <a:pPr marL="0" indent="0">
              <a:buNone/>
            </a:pPr>
            <a:endParaRPr lang="en-CA" dirty="0"/>
          </a:p>
        </p:txBody>
      </p:sp>
      <p:sp>
        <p:nvSpPr>
          <p:cNvPr id="7" name="TextBox 6">
            <a:extLst>
              <a:ext uri="{FF2B5EF4-FFF2-40B4-BE49-F238E27FC236}">
                <a16:creationId xmlns:a16="http://schemas.microsoft.com/office/drawing/2014/main" id="{DDC2E778-E3DD-4793-AA04-ACAAF354F945}"/>
              </a:ext>
            </a:extLst>
          </p:cNvPr>
          <p:cNvSpPr txBox="1"/>
          <p:nvPr/>
        </p:nvSpPr>
        <p:spPr>
          <a:xfrm>
            <a:off x="277408" y="6400891"/>
            <a:ext cx="8952411" cy="369332"/>
          </a:xfrm>
          <a:prstGeom prst="rect">
            <a:avLst/>
          </a:prstGeom>
          <a:noFill/>
        </p:spPr>
        <p:txBody>
          <a:bodyPr wrap="square" rtlCol="0">
            <a:spAutoFit/>
          </a:bodyPr>
          <a:lstStyle/>
          <a:p>
            <a:r>
              <a:rPr lang="en-CA" dirty="0" err="1"/>
              <a:t>Zuur</a:t>
            </a:r>
            <a:r>
              <a:rPr lang="en-CA" dirty="0"/>
              <a:t> et al.  2010. A protocol for data exploration to avoid common statistical problems. MEE</a:t>
            </a:r>
          </a:p>
        </p:txBody>
      </p:sp>
    </p:spTree>
    <p:extLst>
      <p:ext uri="{BB962C8B-B14F-4D97-AF65-F5344CB8AC3E}">
        <p14:creationId xmlns:p14="http://schemas.microsoft.com/office/powerpoint/2010/main" val="827496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92D9-F2B9-4CE2-A0B0-49943C4495D7}"/>
              </a:ext>
            </a:extLst>
          </p:cNvPr>
          <p:cNvSpPr>
            <a:spLocks noGrp="1"/>
          </p:cNvSpPr>
          <p:nvPr>
            <p:ph type="title"/>
          </p:nvPr>
        </p:nvSpPr>
        <p:spPr/>
        <p:txBody>
          <a:bodyPr>
            <a:normAutofit/>
          </a:bodyPr>
          <a:lstStyle/>
          <a:p>
            <a:r>
              <a:rPr lang="en-CA" dirty="0"/>
              <a:t>Collinearity</a:t>
            </a:r>
          </a:p>
        </p:txBody>
      </p:sp>
      <p:sp>
        <p:nvSpPr>
          <p:cNvPr id="7" name="TextBox 6">
            <a:extLst>
              <a:ext uri="{FF2B5EF4-FFF2-40B4-BE49-F238E27FC236}">
                <a16:creationId xmlns:a16="http://schemas.microsoft.com/office/drawing/2014/main" id="{DDC2E778-E3DD-4793-AA04-ACAAF354F945}"/>
              </a:ext>
            </a:extLst>
          </p:cNvPr>
          <p:cNvSpPr txBox="1"/>
          <p:nvPr/>
        </p:nvSpPr>
        <p:spPr>
          <a:xfrm>
            <a:off x="277408" y="6400891"/>
            <a:ext cx="8952411" cy="369332"/>
          </a:xfrm>
          <a:prstGeom prst="rect">
            <a:avLst/>
          </a:prstGeom>
          <a:noFill/>
        </p:spPr>
        <p:txBody>
          <a:bodyPr wrap="square" rtlCol="0">
            <a:spAutoFit/>
          </a:bodyPr>
          <a:lstStyle/>
          <a:p>
            <a:r>
              <a:rPr lang="en-CA" dirty="0" err="1"/>
              <a:t>Zuur</a:t>
            </a:r>
            <a:r>
              <a:rPr lang="en-CA" dirty="0"/>
              <a:t> et al.  2010. A protocol for data exploration to avoid common statistical problems. MEE</a:t>
            </a:r>
          </a:p>
        </p:txBody>
      </p:sp>
      <p:pic>
        <p:nvPicPr>
          <p:cNvPr id="3" name="Picture 2">
            <a:extLst>
              <a:ext uri="{FF2B5EF4-FFF2-40B4-BE49-F238E27FC236}">
                <a16:creationId xmlns:a16="http://schemas.microsoft.com/office/drawing/2014/main" id="{2C5CD416-8123-49CA-8D22-E068E9349B31}"/>
              </a:ext>
            </a:extLst>
          </p:cNvPr>
          <p:cNvPicPr>
            <a:picLocks noChangeAspect="1"/>
          </p:cNvPicPr>
          <p:nvPr/>
        </p:nvPicPr>
        <p:blipFill>
          <a:blip r:embed="rId2"/>
          <a:stretch>
            <a:fillRect/>
          </a:stretch>
        </p:blipFill>
        <p:spPr>
          <a:xfrm>
            <a:off x="277408" y="1692366"/>
            <a:ext cx="8635370" cy="3645027"/>
          </a:xfrm>
          <a:prstGeom prst="rect">
            <a:avLst/>
          </a:prstGeom>
        </p:spPr>
      </p:pic>
    </p:spTree>
    <p:extLst>
      <p:ext uri="{BB962C8B-B14F-4D97-AF65-F5344CB8AC3E}">
        <p14:creationId xmlns:p14="http://schemas.microsoft.com/office/powerpoint/2010/main" val="44084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EBEFB-8B31-4AD7-9E8C-67FF261B3415}"/>
              </a:ext>
            </a:extLst>
          </p:cNvPr>
          <p:cNvSpPr>
            <a:spLocks noGrp="1"/>
          </p:cNvSpPr>
          <p:nvPr>
            <p:ph type="title"/>
          </p:nvPr>
        </p:nvSpPr>
        <p:spPr/>
        <p:txBody>
          <a:bodyPr/>
          <a:lstStyle/>
          <a:p>
            <a:r>
              <a:rPr lang="en-CA" dirty="0"/>
              <a:t>Testing for independence</a:t>
            </a:r>
          </a:p>
        </p:txBody>
      </p:sp>
      <p:sp>
        <p:nvSpPr>
          <p:cNvPr id="3" name="Content Placeholder 2">
            <a:extLst>
              <a:ext uri="{FF2B5EF4-FFF2-40B4-BE49-F238E27FC236}">
                <a16:creationId xmlns:a16="http://schemas.microsoft.com/office/drawing/2014/main" id="{CBDE0F0F-DDC7-4437-821F-E4E5270C3963}"/>
              </a:ext>
            </a:extLst>
          </p:cNvPr>
          <p:cNvSpPr>
            <a:spLocks noGrp="1"/>
          </p:cNvSpPr>
          <p:nvPr>
            <p:ph idx="1"/>
          </p:nvPr>
        </p:nvSpPr>
        <p:spPr>
          <a:xfrm>
            <a:off x="457200" y="1349598"/>
            <a:ext cx="8229600" cy="5257800"/>
          </a:xfrm>
        </p:spPr>
        <p:txBody>
          <a:bodyPr>
            <a:normAutofit fontScale="85000" lnSpcReduction="10000"/>
          </a:bodyPr>
          <a:lstStyle/>
          <a:p>
            <a:pPr marL="0" indent="0">
              <a:buNone/>
            </a:pPr>
            <a:r>
              <a:rPr lang="en-CA" dirty="0"/>
              <a:t>Many times you data may have an underlying correlation structure and observations are not truly independent.</a:t>
            </a:r>
          </a:p>
          <a:p>
            <a:pPr marL="0" indent="0">
              <a:buNone/>
            </a:pPr>
            <a:endParaRPr lang="en-CA" dirty="0"/>
          </a:p>
          <a:p>
            <a:pPr marL="0" indent="0">
              <a:buNone/>
            </a:pPr>
            <a:r>
              <a:rPr lang="en-CA" dirty="0"/>
              <a:t>Temporal and spatial autocorrelation – violates assumptions that observations are independent, as some sample will be closer to others in space or time.</a:t>
            </a:r>
          </a:p>
          <a:p>
            <a:pPr marL="0" indent="0">
              <a:buNone/>
            </a:pPr>
            <a:endParaRPr lang="en-CA" dirty="0"/>
          </a:p>
          <a:p>
            <a:pPr marL="0" indent="0">
              <a:buNone/>
            </a:pPr>
            <a:r>
              <a:rPr lang="en-CA" dirty="0"/>
              <a:t>Phylogenetic relatedness – some species are more closely related than others.</a:t>
            </a:r>
          </a:p>
          <a:p>
            <a:pPr marL="0" indent="0">
              <a:buNone/>
            </a:pPr>
            <a:endParaRPr lang="en-CA" dirty="0"/>
          </a:p>
          <a:p>
            <a:pPr marL="0" indent="0">
              <a:buNone/>
            </a:pPr>
            <a:r>
              <a:rPr lang="en-CA" dirty="0"/>
              <a:t>In these instances it is important to account for this in your analysis.</a:t>
            </a:r>
          </a:p>
        </p:txBody>
      </p:sp>
    </p:spTree>
    <p:extLst>
      <p:ext uri="{BB962C8B-B14F-4D97-AF65-F5344CB8AC3E}">
        <p14:creationId xmlns:p14="http://schemas.microsoft.com/office/powerpoint/2010/main" val="3853217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DFAB-2E13-403B-825A-7D9BCB2CAEFC}"/>
              </a:ext>
            </a:extLst>
          </p:cNvPr>
          <p:cNvSpPr>
            <a:spLocks noGrp="1"/>
          </p:cNvSpPr>
          <p:nvPr>
            <p:ph type="title"/>
          </p:nvPr>
        </p:nvSpPr>
        <p:spPr/>
        <p:txBody>
          <a:bodyPr>
            <a:normAutofit/>
          </a:bodyPr>
          <a:lstStyle/>
          <a:p>
            <a:r>
              <a:rPr lang="en-CA" dirty="0">
                <a:ea typeface="Times New Roman" panose="02020603050405020304" pitchFamily="18" charset="0"/>
                <a:cs typeface="Calibri" panose="020F0502020204030204" pitchFamily="34" charset="0"/>
              </a:rPr>
              <a:t>Introductory statistics lecture</a:t>
            </a:r>
            <a:endParaRPr lang="en-CA" dirty="0"/>
          </a:p>
        </p:txBody>
      </p:sp>
      <p:sp>
        <p:nvSpPr>
          <p:cNvPr id="5" name="Content Placeholder 2">
            <a:extLst>
              <a:ext uri="{FF2B5EF4-FFF2-40B4-BE49-F238E27FC236}">
                <a16:creationId xmlns:a16="http://schemas.microsoft.com/office/drawing/2014/main" id="{C95465C6-D5F6-43A2-B1E1-6D1188328809}"/>
              </a:ext>
            </a:extLst>
          </p:cNvPr>
          <p:cNvSpPr>
            <a:spLocks noGrp="1"/>
          </p:cNvSpPr>
          <p:nvPr>
            <p:ph idx="1"/>
          </p:nvPr>
        </p:nvSpPr>
        <p:spPr>
          <a:xfrm>
            <a:off x="457200" y="1600200"/>
            <a:ext cx="8229600" cy="4525963"/>
          </a:xfrm>
        </p:spPr>
        <p:txBody>
          <a:bodyPr>
            <a:normAutofit fontScale="92500"/>
          </a:bodyPr>
          <a:lstStyle/>
          <a:p>
            <a:pPr marL="0" indent="0">
              <a:lnSpc>
                <a:spcPct val="107000"/>
              </a:lnSpc>
              <a:spcAft>
                <a:spcPts val="0"/>
              </a:spcAft>
              <a:buNone/>
            </a:pPr>
            <a:r>
              <a:rPr lang="en-CA" dirty="0">
                <a:solidFill>
                  <a:schemeClr val="bg1">
                    <a:lumMod val="75000"/>
                  </a:schemeClr>
                </a:solidFill>
                <a:latin typeface="+mj-lt"/>
                <a:ea typeface="Times New Roman" panose="02020603050405020304" pitchFamily="18" charset="0"/>
                <a:cs typeface="Calibri" panose="020F0502020204030204" pitchFamily="34" charset="0"/>
              </a:rPr>
              <a:t>Statistics: hypothesis testing, correlations, covariation, t-tests, p-values, ANOVAs</a:t>
            </a:r>
            <a:endParaRPr lang="en-CA" dirty="0">
              <a:solidFill>
                <a:schemeClr val="bg1">
                  <a:lumMod val="75000"/>
                </a:schemeClr>
              </a:solidFill>
              <a:latin typeface="+mj-lt"/>
              <a:ea typeface="Calibri" panose="020F0502020204030204" pitchFamily="34" charset="0"/>
              <a:cs typeface="Times New Roman" panose="02020603050405020304" pitchFamily="18" charset="0"/>
            </a:endParaRPr>
          </a:p>
          <a:p>
            <a:pPr marL="0" indent="0">
              <a:lnSpc>
                <a:spcPct val="107000"/>
              </a:lnSpc>
              <a:spcAft>
                <a:spcPts val="0"/>
              </a:spcAft>
              <a:buNone/>
            </a:pPr>
            <a:endParaRPr lang="en-CA" dirty="0">
              <a:latin typeface="+mj-lt"/>
              <a:ea typeface="Times New Roman" panose="02020603050405020304" pitchFamily="18" charset="0"/>
              <a:cs typeface="Calibri" panose="020F0502020204030204" pitchFamily="34" charset="0"/>
            </a:endParaRPr>
          </a:p>
          <a:p>
            <a:pPr marL="0" indent="0">
              <a:lnSpc>
                <a:spcPct val="107000"/>
              </a:lnSpc>
              <a:spcAft>
                <a:spcPts val="0"/>
              </a:spcAft>
              <a:buNone/>
            </a:pPr>
            <a:r>
              <a:rPr lang="en-CA" dirty="0">
                <a:solidFill>
                  <a:schemeClr val="bg1">
                    <a:lumMod val="75000"/>
                  </a:schemeClr>
                </a:solidFill>
                <a:latin typeface="+mj-lt"/>
                <a:ea typeface="Times New Roman" panose="02020603050405020304" pitchFamily="18" charset="0"/>
                <a:cs typeface="Calibri" panose="020F0502020204030204" pitchFamily="34" charset="0"/>
              </a:rPr>
              <a:t>Data exploration: detect outliers, heterogeneity of variance,</a:t>
            </a:r>
            <a:r>
              <a:rPr lang="en-CA" dirty="0">
                <a:solidFill>
                  <a:schemeClr val="bg1">
                    <a:lumMod val="75000"/>
                  </a:schemeClr>
                </a:solidFill>
                <a:latin typeface="+mj-lt"/>
                <a:ea typeface="Times New Roman" panose="02020603050405020304" pitchFamily="18" charset="0"/>
                <a:cs typeface="Times New Roman" panose="02020603050405020304" pitchFamily="18" charset="0"/>
              </a:rPr>
              <a:t> </a:t>
            </a:r>
            <a:r>
              <a:rPr lang="en-CA" dirty="0">
                <a:solidFill>
                  <a:schemeClr val="bg1">
                    <a:lumMod val="75000"/>
                  </a:schemeClr>
                </a:solidFill>
                <a:latin typeface="+mj-lt"/>
                <a:ea typeface="Times New Roman" panose="02020603050405020304" pitchFamily="18" charset="0"/>
                <a:cs typeface="Calibri" panose="020F0502020204030204" pitchFamily="34" charset="0"/>
              </a:rPr>
              <a:t>collinearity,</a:t>
            </a:r>
            <a:r>
              <a:rPr lang="en-CA" dirty="0">
                <a:solidFill>
                  <a:schemeClr val="bg1">
                    <a:lumMod val="75000"/>
                  </a:schemeClr>
                </a:solidFill>
                <a:latin typeface="+mj-lt"/>
                <a:ea typeface="Times New Roman" panose="02020603050405020304" pitchFamily="18" charset="0"/>
                <a:cs typeface="Times New Roman" panose="02020603050405020304" pitchFamily="18" charset="0"/>
              </a:rPr>
              <a:t> </a:t>
            </a:r>
            <a:r>
              <a:rPr lang="en-CA" dirty="0">
                <a:solidFill>
                  <a:schemeClr val="bg1">
                    <a:lumMod val="75000"/>
                  </a:schemeClr>
                </a:solidFill>
                <a:latin typeface="+mj-lt"/>
                <a:ea typeface="Times New Roman" panose="02020603050405020304" pitchFamily="18" charset="0"/>
                <a:cs typeface="Calibri" panose="020F0502020204030204" pitchFamily="34" charset="0"/>
              </a:rPr>
              <a:t>dependence of observations</a:t>
            </a:r>
            <a:r>
              <a:rPr lang="en-CA" dirty="0">
                <a:latin typeface="+mj-lt"/>
                <a:ea typeface="Times New Roman" panose="02020603050405020304" pitchFamily="18" charset="0"/>
                <a:cs typeface="Calibri" panose="020F0502020204030204" pitchFamily="34" charset="0"/>
              </a:rPr>
              <a:t>. </a:t>
            </a:r>
            <a:endParaRPr lang="en-CA" dirty="0">
              <a:latin typeface="+mj-lt"/>
              <a:ea typeface="Calibri" panose="020F0502020204030204" pitchFamily="34" charset="0"/>
              <a:cs typeface="Times New Roman" panose="02020603050405020304" pitchFamily="18" charset="0"/>
            </a:endParaRPr>
          </a:p>
          <a:p>
            <a:pPr marL="0" indent="0">
              <a:lnSpc>
                <a:spcPct val="107000"/>
              </a:lnSpc>
              <a:spcAft>
                <a:spcPts val="0"/>
              </a:spcAft>
              <a:buNone/>
            </a:pPr>
            <a:endParaRPr lang="en-CA" dirty="0">
              <a:solidFill>
                <a:schemeClr val="bg1">
                  <a:lumMod val="75000"/>
                </a:schemeClr>
              </a:solidFill>
              <a:latin typeface="+mj-lt"/>
              <a:ea typeface="Times New Roman" panose="02020603050405020304" pitchFamily="18" charset="0"/>
              <a:cs typeface="Calibri" panose="020F0502020204030204" pitchFamily="34" charset="0"/>
            </a:endParaRPr>
          </a:p>
          <a:p>
            <a:pPr marL="0" indent="0">
              <a:lnSpc>
                <a:spcPct val="107000"/>
              </a:lnSpc>
              <a:spcAft>
                <a:spcPts val="0"/>
              </a:spcAft>
              <a:buNone/>
            </a:pPr>
            <a:r>
              <a:rPr lang="en-CA" dirty="0">
                <a:solidFill>
                  <a:srgbClr val="000000"/>
                </a:solidFill>
                <a:latin typeface="+mj-lt"/>
                <a:ea typeface="Times New Roman" panose="02020603050405020304" pitchFamily="18" charset="0"/>
                <a:cs typeface="Calibri" panose="020F0502020204030204" pitchFamily="34" charset="0"/>
              </a:rPr>
              <a:t>Linear modelling: linear modelling, model validation, model summary</a:t>
            </a:r>
            <a:endParaRPr lang="en-CA" dirty="0">
              <a:solidFill>
                <a:srgbClr val="000000"/>
              </a:solidFill>
              <a:latin typeface="+mj-lt"/>
              <a:ea typeface="Calibri" panose="020F0502020204030204" pitchFamily="34" charset="0"/>
              <a:cs typeface="Times New Roman" panose="02020603050405020304" pitchFamily="18" charset="0"/>
            </a:endParaRPr>
          </a:p>
          <a:p>
            <a:pPr marL="0" indent="0">
              <a:lnSpc>
                <a:spcPct val="107000"/>
              </a:lnSpc>
              <a:spcAft>
                <a:spcPts val="0"/>
              </a:spcAft>
              <a:buNone/>
            </a:pPr>
            <a:endParaRPr lang="en-CA" dirty="0">
              <a:latin typeface="+mj-lt"/>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321875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160"/>
            <a:ext cx="8229600" cy="1143000"/>
          </a:xfrm>
        </p:spPr>
        <p:txBody>
          <a:bodyPr>
            <a:normAutofit/>
          </a:bodyPr>
          <a:lstStyle/>
          <a:p>
            <a:r>
              <a:rPr lang="en-US" sz="4000" dirty="0"/>
              <a:t>The Linear Model</a:t>
            </a:r>
            <a:endParaRPr lang="en-US" sz="4000" i="1" dirty="0"/>
          </a:p>
        </p:txBody>
      </p:sp>
      <p:sp>
        <p:nvSpPr>
          <p:cNvPr id="3" name="TextBox 2"/>
          <p:cNvSpPr txBox="1"/>
          <p:nvPr/>
        </p:nvSpPr>
        <p:spPr>
          <a:xfrm>
            <a:off x="593608" y="1473924"/>
            <a:ext cx="7647899" cy="4524315"/>
          </a:xfrm>
          <a:prstGeom prst="rect">
            <a:avLst/>
          </a:prstGeom>
          <a:noFill/>
        </p:spPr>
        <p:txBody>
          <a:bodyPr wrap="square" rtlCol="0">
            <a:spAutoFit/>
          </a:bodyPr>
          <a:lstStyle/>
          <a:p>
            <a:r>
              <a:rPr lang="en-US" sz="2400" dirty="0"/>
              <a:t> Regression is similar to correlation but here you test for causation</a:t>
            </a:r>
          </a:p>
          <a:p>
            <a:endParaRPr lang="en-US" sz="2400" dirty="0"/>
          </a:p>
          <a:p>
            <a:r>
              <a:rPr lang="en-US" sz="2400" dirty="0"/>
              <a:t>What is the slope (m) and intercept (b) </a:t>
            </a:r>
            <a:r>
              <a:rPr lang="en-US" sz="2400" dirty="0" err="1"/>
              <a:t>i.e</a:t>
            </a:r>
            <a:r>
              <a:rPr lang="en-US" sz="2400" dirty="0"/>
              <a:t> – what is the equation of your best fit line?</a:t>
            </a:r>
          </a:p>
          <a:p>
            <a:endParaRPr lang="en-US" sz="2400" dirty="0"/>
          </a:p>
          <a:p>
            <a:r>
              <a:rPr lang="en-US" sz="2400" dirty="0"/>
              <a:t>In R you can use the function </a:t>
            </a:r>
            <a:r>
              <a:rPr lang="en-US" sz="2400" dirty="0">
                <a:solidFill>
                  <a:srgbClr val="FF0000"/>
                </a:solidFill>
              </a:rPr>
              <a:t>lm</a:t>
            </a:r>
            <a:r>
              <a:rPr lang="en-US" sz="2400" dirty="0"/>
              <a:t> (meaning linear model) to extract the coefficients for your slope and intercept</a:t>
            </a:r>
          </a:p>
          <a:p>
            <a:r>
              <a:rPr lang="en-US" sz="2400" dirty="0">
                <a:solidFill>
                  <a:srgbClr val="FF0000"/>
                </a:solidFill>
              </a:rPr>
              <a:t>lm(variable1~variable2)</a:t>
            </a:r>
          </a:p>
          <a:p>
            <a:endParaRPr lang="en-US" sz="2400" dirty="0">
              <a:solidFill>
                <a:srgbClr val="FF0000"/>
              </a:solidFill>
            </a:endParaRPr>
          </a:p>
          <a:p>
            <a:r>
              <a:rPr lang="en-US" sz="2400" dirty="0">
                <a:solidFill>
                  <a:srgbClr val="FF0000"/>
                </a:solidFill>
              </a:rPr>
              <a:t>lm(Y~X) </a:t>
            </a:r>
          </a:p>
          <a:p>
            <a:endParaRPr lang="en-US" sz="24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2BF420-6F9E-41A8-8139-959C08C7C727}"/>
              </a:ext>
            </a:extLst>
          </p:cNvPr>
          <p:cNvPicPr>
            <a:picLocks noChangeAspect="1"/>
          </p:cNvPicPr>
          <p:nvPr/>
        </p:nvPicPr>
        <p:blipFill rotWithShape="1">
          <a:blip r:embed="rId2"/>
          <a:srcRect t="9713"/>
          <a:stretch/>
        </p:blipFill>
        <p:spPr>
          <a:xfrm>
            <a:off x="2029580" y="1663337"/>
            <a:ext cx="5460487" cy="4930087"/>
          </a:xfrm>
          <a:prstGeom prst="rect">
            <a:avLst/>
          </a:prstGeom>
        </p:spPr>
      </p:pic>
      <p:sp>
        <p:nvSpPr>
          <p:cNvPr id="5" name="TextBox 4">
            <a:extLst>
              <a:ext uri="{FF2B5EF4-FFF2-40B4-BE49-F238E27FC236}">
                <a16:creationId xmlns:a16="http://schemas.microsoft.com/office/drawing/2014/main" id="{ACD2932C-DED4-43A4-B99B-9AB88EFE574B}"/>
              </a:ext>
            </a:extLst>
          </p:cNvPr>
          <p:cNvSpPr txBox="1"/>
          <p:nvPr/>
        </p:nvSpPr>
        <p:spPr>
          <a:xfrm>
            <a:off x="3135086" y="6126163"/>
            <a:ext cx="3431177" cy="400110"/>
          </a:xfrm>
          <a:prstGeom prst="rect">
            <a:avLst/>
          </a:prstGeom>
          <a:solidFill>
            <a:schemeClr val="bg1"/>
          </a:solidFill>
        </p:spPr>
        <p:txBody>
          <a:bodyPr wrap="square" rtlCol="0">
            <a:spAutoFit/>
          </a:bodyPr>
          <a:lstStyle/>
          <a:p>
            <a:r>
              <a:rPr lang="en-CA" sz="2000" b="1" dirty="0">
                <a:solidFill>
                  <a:srgbClr val="FF0000"/>
                </a:solidFill>
              </a:rPr>
              <a:t>INDEPENDENT VARIABLE</a:t>
            </a:r>
          </a:p>
        </p:txBody>
      </p:sp>
      <p:sp>
        <p:nvSpPr>
          <p:cNvPr id="6" name="TextBox 5">
            <a:extLst>
              <a:ext uri="{FF2B5EF4-FFF2-40B4-BE49-F238E27FC236}">
                <a16:creationId xmlns:a16="http://schemas.microsoft.com/office/drawing/2014/main" id="{EC1ED8A0-C049-428A-B3E5-26B7FD420206}"/>
              </a:ext>
            </a:extLst>
          </p:cNvPr>
          <p:cNvSpPr txBox="1"/>
          <p:nvPr/>
        </p:nvSpPr>
        <p:spPr>
          <a:xfrm rot="16200000">
            <a:off x="438638" y="3178870"/>
            <a:ext cx="3431177" cy="400110"/>
          </a:xfrm>
          <a:prstGeom prst="rect">
            <a:avLst/>
          </a:prstGeom>
          <a:solidFill>
            <a:schemeClr val="bg1"/>
          </a:solidFill>
        </p:spPr>
        <p:txBody>
          <a:bodyPr wrap="square" rtlCol="0">
            <a:spAutoFit/>
          </a:bodyPr>
          <a:lstStyle/>
          <a:p>
            <a:r>
              <a:rPr lang="en-CA" sz="2000" b="1" dirty="0">
                <a:solidFill>
                  <a:srgbClr val="FF0000"/>
                </a:solidFill>
              </a:rPr>
              <a:t>DEPENDENT VARIABLE</a:t>
            </a:r>
          </a:p>
        </p:txBody>
      </p:sp>
      <p:sp>
        <p:nvSpPr>
          <p:cNvPr id="7" name="Rectangle 6">
            <a:extLst>
              <a:ext uri="{FF2B5EF4-FFF2-40B4-BE49-F238E27FC236}">
                <a16:creationId xmlns:a16="http://schemas.microsoft.com/office/drawing/2014/main" id="{143921C8-44BA-4BE9-A429-20C9D6305840}"/>
              </a:ext>
            </a:extLst>
          </p:cNvPr>
          <p:cNvSpPr/>
          <p:nvPr/>
        </p:nvSpPr>
        <p:spPr>
          <a:xfrm>
            <a:off x="2727614" y="1870688"/>
            <a:ext cx="4389120" cy="385249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9" name="Straight Connector 8">
            <a:extLst>
              <a:ext uri="{FF2B5EF4-FFF2-40B4-BE49-F238E27FC236}">
                <a16:creationId xmlns:a16="http://schemas.microsoft.com/office/drawing/2014/main" id="{4D956451-C55D-486D-8A60-3D52384A64AB}"/>
              </a:ext>
            </a:extLst>
          </p:cNvPr>
          <p:cNvCxnSpPr/>
          <p:nvPr/>
        </p:nvCxnSpPr>
        <p:spPr>
          <a:xfrm>
            <a:off x="3021874" y="3796937"/>
            <a:ext cx="3796937"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0750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2BF420-6F9E-41A8-8139-959C08C7C727}"/>
              </a:ext>
            </a:extLst>
          </p:cNvPr>
          <p:cNvPicPr>
            <a:picLocks noChangeAspect="1"/>
          </p:cNvPicPr>
          <p:nvPr/>
        </p:nvPicPr>
        <p:blipFill rotWithShape="1">
          <a:blip r:embed="rId2"/>
          <a:srcRect t="9713"/>
          <a:stretch/>
        </p:blipFill>
        <p:spPr>
          <a:xfrm>
            <a:off x="2029580" y="1663337"/>
            <a:ext cx="5460487" cy="4930087"/>
          </a:xfrm>
          <a:prstGeom prst="rect">
            <a:avLst/>
          </a:prstGeom>
        </p:spPr>
      </p:pic>
      <p:sp>
        <p:nvSpPr>
          <p:cNvPr id="5" name="TextBox 4">
            <a:extLst>
              <a:ext uri="{FF2B5EF4-FFF2-40B4-BE49-F238E27FC236}">
                <a16:creationId xmlns:a16="http://schemas.microsoft.com/office/drawing/2014/main" id="{ACD2932C-DED4-43A4-B99B-9AB88EFE574B}"/>
              </a:ext>
            </a:extLst>
          </p:cNvPr>
          <p:cNvSpPr txBox="1"/>
          <p:nvPr/>
        </p:nvSpPr>
        <p:spPr>
          <a:xfrm>
            <a:off x="3135086" y="6126163"/>
            <a:ext cx="3431177" cy="400110"/>
          </a:xfrm>
          <a:prstGeom prst="rect">
            <a:avLst/>
          </a:prstGeom>
          <a:solidFill>
            <a:schemeClr val="bg1"/>
          </a:solidFill>
        </p:spPr>
        <p:txBody>
          <a:bodyPr wrap="square" rtlCol="0">
            <a:spAutoFit/>
          </a:bodyPr>
          <a:lstStyle/>
          <a:p>
            <a:r>
              <a:rPr lang="en-CA" sz="2000" b="1" dirty="0">
                <a:solidFill>
                  <a:srgbClr val="FF0000"/>
                </a:solidFill>
              </a:rPr>
              <a:t>INDEPENDENT VARIABLE</a:t>
            </a:r>
          </a:p>
        </p:txBody>
      </p:sp>
      <p:sp>
        <p:nvSpPr>
          <p:cNvPr id="6" name="TextBox 5">
            <a:extLst>
              <a:ext uri="{FF2B5EF4-FFF2-40B4-BE49-F238E27FC236}">
                <a16:creationId xmlns:a16="http://schemas.microsoft.com/office/drawing/2014/main" id="{EC1ED8A0-C049-428A-B3E5-26B7FD420206}"/>
              </a:ext>
            </a:extLst>
          </p:cNvPr>
          <p:cNvSpPr txBox="1"/>
          <p:nvPr/>
        </p:nvSpPr>
        <p:spPr>
          <a:xfrm rot="16200000">
            <a:off x="438638" y="3178870"/>
            <a:ext cx="3431177" cy="400110"/>
          </a:xfrm>
          <a:prstGeom prst="rect">
            <a:avLst/>
          </a:prstGeom>
          <a:solidFill>
            <a:schemeClr val="bg1"/>
          </a:solidFill>
        </p:spPr>
        <p:txBody>
          <a:bodyPr wrap="square" rtlCol="0">
            <a:spAutoFit/>
          </a:bodyPr>
          <a:lstStyle/>
          <a:p>
            <a:r>
              <a:rPr lang="en-CA" sz="2000" b="1" dirty="0">
                <a:solidFill>
                  <a:srgbClr val="FF0000"/>
                </a:solidFill>
              </a:rPr>
              <a:t>DEPENDENT VARIABLE</a:t>
            </a:r>
          </a:p>
        </p:txBody>
      </p:sp>
      <p:sp>
        <p:nvSpPr>
          <p:cNvPr id="7" name="Rectangle 6">
            <a:extLst>
              <a:ext uri="{FF2B5EF4-FFF2-40B4-BE49-F238E27FC236}">
                <a16:creationId xmlns:a16="http://schemas.microsoft.com/office/drawing/2014/main" id="{143921C8-44BA-4BE9-A429-20C9D6305840}"/>
              </a:ext>
            </a:extLst>
          </p:cNvPr>
          <p:cNvSpPr/>
          <p:nvPr/>
        </p:nvSpPr>
        <p:spPr>
          <a:xfrm>
            <a:off x="2727614" y="1870688"/>
            <a:ext cx="4389120" cy="385249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9" name="Straight Connector 8">
            <a:extLst>
              <a:ext uri="{FF2B5EF4-FFF2-40B4-BE49-F238E27FC236}">
                <a16:creationId xmlns:a16="http://schemas.microsoft.com/office/drawing/2014/main" id="{4D956451-C55D-486D-8A60-3D52384A64AB}"/>
              </a:ext>
            </a:extLst>
          </p:cNvPr>
          <p:cNvCxnSpPr>
            <a:cxnSpLocks/>
          </p:cNvCxnSpPr>
          <p:nvPr/>
        </p:nvCxnSpPr>
        <p:spPr>
          <a:xfrm flipV="1">
            <a:off x="3196046" y="2690949"/>
            <a:ext cx="3544388" cy="231648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8904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1756" y="862517"/>
            <a:ext cx="8503799" cy="5632310"/>
          </a:xfrm>
          <a:prstGeom prst="rect">
            <a:avLst/>
          </a:prstGeom>
          <a:noFill/>
        </p:spPr>
        <p:txBody>
          <a:bodyPr wrap="square" rtlCol="0">
            <a:spAutoFit/>
          </a:bodyPr>
          <a:lstStyle/>
          <a:p>
            <a:r>
              <a:rPr lang="en-US" sz="2400" dirty="0"/>
              <a:t>Null Hypothesis (H</a:t>
            </a:r>
            <a:r>
              <a:rPr lang="en-US" sz="2400" baseline="-25000" dirty="0"/>
              <a:t>0</a:t>
            </a:r>
            <a:r>
              <a:rPr lang="en-US" sz="2400" dirty="0"/>
              <a:t>) = no difference</a:t>
            </a:r>
          </a:p>
          <a:p>
            <a:r>
              <a:rPr lang="en-US" sz="2400" dirty="0"/>
              <a:t>Alternate Hypothesis (H</a:t>
            </a:r>
            <a:r>
              <a:rPr lang="en-US" sz="2400" baseline="-25000" dirty="0"/>
              <a:t>1</a:t>
            </a:r>
            <a:r>
              <a:rPr lang="en-US" sz="2400" dirty="0"/>
              <a:t>) = difference</a:t>
            </a:r>
          </a:p>
          <a:p>
            <a:endParaRPr lang="en-US" sz="2400" dirty="0"/>
          </a:p>
          <a:p>
            <a:r>
              <a:rPr lang="en-US" sz="2400" dirty="0"/>
              <a:t>A test of differences:</a:t>
            </a:r>
          </a:p>
          <a:p>
            <a:r>
              <a:rPr lang="en-US" sz="2400" dirty="0"/>
              <a:t>H</a:t>
            </a:r>
            <a:r>
              <a:rPr lang="en-US" sz="2400" baseline="-25000" dirty="0"/>
              <a:t>0</a:t>
            </a:r>
            <a:r>
              <a:rPr lang="en-US" sz="2400" dirty="0"/>
              <a:t>: “Species richness is the same between un-fished and fished areas”</a:t>
            </a:r>
          </a:p>
          <a:p>
            <a:r>
              <a:rPr lang="en-US" sz="2400" dirty="0"/>
              <a:t>H</a:t>
            </a:r>
            <a:r>
              <a:rPr lang="en-US" sz="2400" baseline="-25000" dirty="0"/>
              <a:t>1</a:t>
            </a:r>
            <a:r>
              <a:rPr lang="en-US" sz="2400" dirty="0"/>
              <a:t>: “Species richness is different between un-fished and fished areas”</a:t>
            </a:r>
          </a:p>
          <a:p>
            <a:endParaRPr lang="en-US" sz="2400" dirty="0"/>
          </a:p>
          <a:p>
            <a:r>
              <a:rPr lang="en-US" sz="2400" dirty="0"/>
              <a:t>Hypothesis testing is carried out by examining the probability of the test statistic or summary if the null hypothesis were true.</a:t>
            </a:r>
          </a:p>
          <a:p>
            <a:endParaRPr lang="en-US" sz="2400" dirty="0"/>
          </a:p>
          <a:p>
            <a:r>
              <a:rPr lang="en-US" sz="2400" dirty="0">
                <a:solidFill>
                  <a:srgbClr val="FF0000"/>
                </a:solidFill>
              </a:rPr>
              <a:t>Typically you reject the null hypothesis when p &lt; 0.05. If p &gt;0.05 then you “fail to reject the null hypothesis” you do not accept or prove the alternative hypothesis!</a:t>
            </a:r>
          </a:p>
        </p:txBody>
      </p:sp>
      <p:sp>
        <p:nvSpPr>
          <p:cNvPr id="4" name="Title 1">
            <a:extLst>
              <a:ext uri="{FF2B5EF4-FFF2-40B4-BE49-F238E27FC236}">
                <a16:creationId xmlns:a16="http://schemas.microsoft.com/office/drawing/2014/main" id="{DD541055-1DCA-49EC-9CAA-C5104BD0A725}"/>
              </a:ext>
            </a:extLst>
          </p:cNvPr>
          <p:cNvSpPr>
            <a:spLocks noGrp="1"/>
          </p:cNvSpPr>
          <p:nvPr>
            <p:ph type="title"/>
          </p:nvPr>
        </p:nvSpPr>
        <p:spPr>
          <a:xfrm>
            <a:off x="457200" y="-120065"/>
            <a:ext cx="8229600" cy="1143000"/>
          </a:xfrm>
        </p:spPr>
        <p:txBody>
          <a:bodyPr>
            <a:normAutofit/>
          </a:bodyPr>
          <a:lstStyle/>
          <a:p>
            <a:r>
              <a:rPr lang="en-CA" dirty="0">
                <a:ea typeface="Times New Roman" panose="02020603050405020304" pitchFamily="18" charset="0"/>
                <a:cs typeface="Calibri" panose="020F0502020204030204" pitchFamily="34" charset="0"/>
              </a:rPr>
              <a:t>Hypothesis testing</a:t>
            </a:r>
            <a:endParaRPr lang="en-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2BF420-6F9E-41A8-8139-959C08C7C727}"/>
              </a:ext>
            </a:extLst>
          </p:cNvPr>
          <p:cNvPicPr>
            <a:picLocks noChangeAspect="1"/>
          </p:cNvPicPr>
          <p:nvPr/>
        </p:nvPicPr>
        <p:blipFill rotWithShape="1">
          <a:blip r:embed="rId2"/>
          <a:srcRect t="9713"/>
          <a:stretch/>
        </p:blipFill>
        <p:spPr>
          <a:xfrm>
            <a:off x="2029580" y="1663337"/>
            <a:ext cx="5460487" cy="4930087"/>
          </a:xfrm>
          <a:prstGeom prst="rect">
            <a:avLst/>
          </a:prstGeom>
        </p:spPr>
      </p:pic>
      <p:sp>
        <p:nvSpPr>
          <p:cNvPr id="5" name="TextBox 4">
            <a:extLst>
              <a:ext uri="{FF2B5EF4-FFF2-40B4-BE49-F238E27FC236}">
                <a16:creationId xmlns:a16="http://schemas.microsoft.com/office/drawing/2014/main" id="{ACD2932C-DED4-43A4-B99B-9AB88EFE574B}"/>
              </a:ext>
            </a:extLst>
          </p:cNvPr>
          <p:cNvSpPr txBox="1"/>
          <p:nvPr/>
        </p:nvSpPr>
        <p:spPr>
          <a:xfrm>
            <a:off x="3135086" y="6126163"/>
            <a:ext cx="3431177" cy="400110"/>
          </a:xfrm>
          <a:prstGeom prst="rect">
            <a:avLst/>
          </a:prstGeom>
          <a:solidFill>
            <a:schemeClr val="bg1"/>
          </a:solidFill>
        </p:spPr>
        <p:txBody>
          <a:bodyPr wrap="square" rtlCol="0">
            <a:spAutoFit/>
          </a:bodyPr>
          <a:lstStyle/>
          <a:p>
            <a:r>
              <a:rPr lang="en-CA" sz="2000" b="1" dirty="0">
                <a:solidFill>
                  <a:srgbClr val="FF0000"/>
                </a:solidFill>
              </a:rPr>
              <a:t>INDEPENDENT VARIABLE</a:t>
            </a:r>
          </a:p>
        </p:txBody>
      </p:sp>
      <p:sp>
        <p:nvSpPr>
          <p:cNvPr id="6" name="TextBox 5">
            <a:extLst>
              <a:ext uri="{FF2B5EF4-FFF2-40B4-BE49-F238E27FC236}">
                <a16:creationId xmlns:a16="http://schemas.microsoft.com/office/drawing/2014/main" id="{EC1ED8A0-C049-428A-B3E5-26B7FD420206}"/>
              </a:ext>
            </a:extLst>
          </p:cNvPr>
          <p:cNvSpPr txBox="1"/>
          <p:nvPr/>
        </p:nvSpPr>
        <p:spPr>
          <a:xfrm rot="16200000">
            <a:off x="438638" y="3178870"/>
            <a:ext cx="3431177" cy="400110"/>
          </a:xfrm>
          <a:prstGeom prst="rect">
            <a:avLst/>
          </a:prstGeom>
          <a:solidFill>
            <a:schemeClr val="bg1"/>
          </a:solidFill>
        </p:spPr>
        <p:txBody>
          <a:bodyPr wrap="square" rtlCol="0">
            <a:spAutoFit/>
          </a:bodyPr>
          <a:lstStyle/>
          <a:p>
            <a:r>
              <a:rPr lang="en-CA" sz="2000" b="1" dirty="0">
                <a:solidFill>
                  <a:srgbClr val="FF0000"/>
                </a:solidFill>
              </a:rPr>
              <a:t>DEPENDENT VARIABLE</a:t>
            </a:r>
          </a:p>
        </p:txBody>
      </p:sp>
      <p:sp>
        <p:nvSpPr>
          <p:cNvPr id="7" name="Rectangle 6">
            <a:extLst>
              <a:ext uri="{FF2B5EF4-FFF2-40B4-BE49-F238E27FC236}">
                <a16:creationId xmlns:a16="http://schemas.microsoft.com/office/drawing/2014/main" id="{143921C8-44BA-4BE9-A429-20C9D6305840}"/>
              </a:ext>
            </a:extLst>
          </p:cNvPr>
          <p:cNvSpPr/>
          <p:nvPr/>
        </p:nvSpPr>
        <p:spPr>
          <a:xfrm>
            <a:off x="2727614" y="1870688"/>
            <a:ext cx="4389120" cy="385249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cxnSp>
        <p:nvCxnSpPr>
          <p:cNvPr id="9" name="Straight Connector 8">
            <a:extLst>
              <a:ext uri="{FF2B5EF4-FFF2-40B4-BE49-F238E27FC236}">
                <a16:creationId xmlns:a16="http://schemas.microsoft.com/office/drawing/2014/main" id="{4D956451-C55D-486D-8A60-3D52384A64AB}"/>
              </a:ext>
            </a:extLst>
          </p:cNvPr>
          <p:cNvCxnSpPr>
            <a:cxnSpLocks/>
          </p:cNvCxnSpPr>
          <p:nvPr/>
        </p:nvCxnSpPr>
        <p:spPr>
          <a:xfrm>
            <a:off x="3074126" y="2769327"/>
            <a:ext cx="3492137" cy="212489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4442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9490"/>
          <a:stretch/>
        </p:blipFill>
        <p:spPr>
          <a:xfrm>
            <a:off x="322430" y="836022"/>
            <a:ext cx="6400800" cy="5793377"/>
          </a:xfrm>
          <a:prstGeom prst="rect">
            <a:avLst/>
          </a:prstGeom>
        </p:spPr>
      </p:pic>
      <p:sp>
        <p:nvSpPr>
          <p:cNvPr id="3" name="TextBox 2"/>
          <p:cNvSpPr txBox="1"/>
          <p:nvPr/>
        </p:nvSpPr>
        <p:spPr>
          <a:xfrm>
            <a:off x="6723230" y="2084666"/>
            <a:ext cx="1899829" cy="1938992"/>
          </a:xfrm>
          <a:prstGeom prst="rect">
            <a:avLst/>
          </a:prstGeom>
          <a:noFill/>
        </p:spPr>
        <p:txBody>
          <a:bodyPr wrap="none" rtlCol="0">
            <a:spAutoFit/>
          </a:bodyPr>
          <a:lstStyle/>
          <a:p>
            <a:r>
              <a:rPr lang="en-US" sz="2400" dirty="0"/>
              <a:t>Linear model:</a:t>
            </a:r>
          </a:p>
          <a:p>
            <a:r>
              <a:rPr lang="en-US" sz="2400" dirty="0" err="1"/>
              <a:t>y</a:t>
            </a:r>
            <a:r>
              <a:rPr lang="en-US" sz="2400" dirty="0"/>
              <a:t> = </a:t>
            </a:r>
            <a:r>
              <a:rPr lang="en-US" sz="2400" dirty="0" err="1"/>
              <a:t>mx</a:t>
            </a:r>
            <a:r>
              <a:rPr lang="en-US" sz="2400" dirty="0"/>
              <a:t> + </a:t>
            </a:r>
            <a:r>
              <a:rPr lang="en-US" sz="2400" dirty="0" err="1"/>
              <a:t>b</a:t>
            </a:r>
            <a:endParaRPr lang="en-US" sz="2400" dirty="0"/>
          </a:p>
          <a:p>
            <a:endParaRPr lang="en-US" sz="2400" dirty="0"/>
          </a:p>
          <a:p>
            <a:r>
              <a:rPr lang="en-US" sz="2400" dirty="0" err="1"/>
              <a:t>m</a:t>
            </a:r>
            <a:r>
              <a:rPr lang="en-US" sz="2400" dirty="0"/>
              <a:t> = slope</a:t>
            </a:r>
          </a:p>
          <a:p>
            <a:r>
              <a:rPr lang="en-US" sz="2400" dirty="0" err="1"/>
              <a:t>b</a:t>
            </a:r>
            <a:r>
              <a:rPr lang="en-US" sz="2400" dirty="0"/>
              <a:t> = intercept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3608" y="1960332"/>
            <a:ext cx="7647899" cy="3416320"/>
          </a:xfrm>
          <a:prstGeom prst="rect">
            <a:avLst/>
          </a:prstGeom>
          <a:noFill/>
        </p:spPr>
        <p:txBody>
          <a:bodyPr wrap="square" rtlCol="0">
            <a:spAutoFit/>
          </a:bodyPr>
          <a:lstStyle/>
          <a:p>
            <a:r>
              <a:rPr lang="en-US" sz="2400" dirty="0"/>
              <a:t>The output in R looks like:</a:t>
            </a:r>
          </a:p>
          <a:p>
            <a:pPr>
              <a:buFont typeface="Arial"/>
              <a:buChar char="•"/>
            </a:pPr>
            <a:endParaRPr lang="en-US" sz="2400" dirty="0">
              <a:solidFill>
                <a:srgbClr val="FF0000"/>
              </a:solidFill>
            </a:endParaRPr>
          </a:p>
          <a:p>
            <a:pPr>
              <a:buFont typeface="Arial"/>
              <a:buChar char="•"/>
            </a:pPr>
            <a:endParaRPr lang="en-US" sz="2400" dirty="0">
              <a:solidFill>
                <a:srgbClr val="FF0000"/>
              </a:solidFill>
            </a:endParaRPr>
          </a:p>
          <a:p>
            <a:pPr>
              <a:buFont typeface="Arial"/>
              <a:buChar char="•"/>
            </a:pPr>
            <a:endParaRPr lang="en-US" sz="2400" dirty="0">
              <a:solidFill>
                <a:srgbClr val="FF0000"/>
              </a:solidFill>
            </a:endParaRPr>
          </a:p>
          <a:p>
            <a:pPr>
              <a:buFont typeface="Arial"/>
              <a:buChar char="•"/>
            </a:pPr>
            <a:endParaRPr lang="en-US" sz="2400" dirty="0">
              <a:solidFill>
                <a:srgbClr val="FF0000"/>
              </a:solidFill>
            </a:endParaRPr>
          </a:p>
          <a:p>
            <a:pPr>
              <a:buFont typeface="Arial"/>
              <a:buChar char="•"/>
            </a:pPr>
            <a:endParaRPr lang="en-US" sz="2400" dirty="0">
              <a:solidFill>
                <a:srgbClr val="FF0000"/>
              </a:solidFill>
            </a:endParaRPr>
          </a:p>
          <a:p>
            <a:endParaRPr lang="en-US" sz="2400" dirty="0">
              <a:solidFill>
                <a:srgbClr val="000000"/>
              </a:solidFill>
            </a:endParaRPr>
          </a:p>
          <a:p>
            <a:r>
              <a:rPr lang="en-US" sz="2400" dirty="0">
                <a:solidFill>
                  <a:srgbClr val="000000"/>
                </a:solidFill>
              </a:rPr>
              <a:t>So your equation is: Y = -0.3631X + 0.418</a:t>
            </a:r>
          </a:p>
          <a:p>
            <a:endParaRPr lang="en-US" sz="2400" dirty="0">
              <a:solidFill>
                <a:srgbClr val="000000"/>
              </a:solidFill>
            </a:endParaRPr>
          </a:p>
        </p:txBody>
      </p:sp>
      <p:pic>
        <p:nvPicPr>
          <p:cNvPr id="717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75323" r="65025" b="10237"/>
          <a:stretch/>
        </p:blipFill>
        <p:spPr bwMode="auto">
          <a:xfrm>
            <a:off x="593608" y="2481944"/>
            <a:ext cx="6927856" cy="16080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Title 1">
            <a:extLst>
              <a:ext uri="{FF2B5EF4-FFF2-40B4-BE49-F238E27FC236}">
                <a16:creationId xmlns:a16="http://schemas.microsoft.com/office/drawing/2014/main" id="{96530573-3C6C-4529-B852-EE9D950D6778}"/>
              </a:ext>
            </a:extLst>
          </p:cNvPr>
          <p:cNvSpPr txBox="1">
            <a:spLocks/>
          </p:cNvSpPr>
          <p:nvPr/>
        </p:nvSpPr>
        <p:spPr>
          <a:xfrm>
            <a:off x="457200" y="9516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a:t>The Linear Model</a:t>
            </a:r>
            <a:endParaRPr lang="en-US" sz="40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160"/>
            <a:ext cx="8229600" cy="1143000"/>
          </a:xfrm>
        </p:spPr>
        <p:txBody>
          <a:bodyPr>
            <a:normAutofit/>
          </a:bodyPr>
          <a:lstStyle/>
          <a:p>
            <a:r>
              <a:rPr lang="en-US" sz="4000" dirty="0"/>
              <a:t>The linear model in R</a:t>
            </a:r>
          </a:p>
        </p:txBody>
      </p:sp>
      <p:sp>
        <p:nvSpPr>
          <p:cNvPr id="3" name="TextBox 2"/>
          <p:cNvSpPr txBox="1"/>
          <p:nvPr/>
        </p:nvSpPr>
        <p:spPr>
          <a:xfrm>
            <a:off x="593608" y="1021625"/>
            <a:ext cx="7910191" cy="4893647"/>
          </a:xfrm>
          <a:prstGeom prst="rect">
            <a:avLst/>
          </a:prstGeom>
          <a:noFill/>
        </p:spPr>
        <p:txBody>
          <a:bodyPr wrap="square" rtlCol="0">
            <a:spAutoFit/>
          </a:bodyPr>
          <a:lstStyle/>
          <a:p>
            <a:endParaRPr lang="en-US" sz="2400" dirty="0">
              <a:solidFill>
                <a:srgbClr val="000000"/>
              </a:solidFill>
            </a:endParaRPr>
          </a:p>
          <a:p>
            <a:r>
              <a:rPr lang="en-US" sz="2400" dirty="0">
                <a:solidFill>
                  <a:srgbClr val="000000"/>
                </a:solidFill>
              </a:rPr>
              <a:t> You can also extract the coefficients (your estimates for the slope and intercept), their standard errors, their corresponding </a:t>
            </a:r>
            <a:r>
              <a:rPr lang="en-US" sz="2400" dirty="0" err="1">
                <a:solidFill>
                  <a:srgbClr val="000000"/>
                </a:solidFill>
              </a:rPr>
              <a:t>p</a:t>
            </a:r>
            <a:r>
              <a:rPr lang="en-US" sz="2400" dirty="0">
                <a:solidFill>
                  <a:srgbClr val="000000"/>
                </a:solidFill>
              </a:rPr>
              <a:t>-values, and the </a:t>
            </a:r>
            <a:r>
              <a:rPr lang="en-US" sz="2400" i="1" dirty="0">
                <a:solidFill>
                  <a:srgbClr val="000000"/>
                </a:solidFill>
              </a:rPr>
              <a:t>r</a:t>
            </a:r>
            <a:r>
              <a:rPr lang="en-US" sz="2400" baseline="30000" dirty="0">
                <a:solidFill>
                  <a:srgbClr val="000000"/>
                </a:solidFill>
              </a:rPr>
              <a:t>2</a:t>
            </a:r>
            <a:r>
              <a:rPr lang="en-US" sz="2400" dirty="0">
                <a:solidFill>
                  <a:srgbClr val="000000"/>
                </a:solidFill>
              </a:rPr>
              <a:t> of the model using the summary command. The </a:t>
            </a:r>
            <a:r>
              <a:rPr lang="en-US" sz="2400" dirty="0" err="1">
                <a:solidFill>
                  <a:srgbClr val="000000"/>
                </a:solidFill>
              </a:rPr>
              <a:t>p</a:t>
            </a:r>
            <a:r>
              <a:rPr lang="en-US" sz="2400" dirty="0">
                <a:solidFill>
                  <a:srgbClr val="000000"/>
                </a:solidFill>
              </a:rPr>
              <a:t>-value is the same as the Pearson test! The </a:t>
            </a:r>
            <a:r>
              <a:rPr lang="en-US" sz="2400" i="1" dirty="0">
                <a:solidFill>
                  <a:srgbClr val="000000"/>
                </a:solidFill>
              </a:rPr>
              <a:t>r</a:t>
            </a:r>
            <a:r>
              <a:rPr lang="en-US" sz="2400" baseline="30000" dirty="0">
                <a:solidFill>
                  <a:srgbClr val="000000"/>
                </a:solidFill>
              </a:rPr>
              <a:t>2</a:t>
            </a:r>
            <a:r>
              <a:rPr lang="en-US" sz="2400" dirty="0">
                <a:solidFill>
                  <a:srgbClr val="000000"/>
                </a:solidFill>
              </a:rPr>
              <a:t> value is the </a:t>
            </a:r>
            <a:r>
              <a:rPr lang="en-US" sz="2400" i="1" dirty="0" err="1">
                <a:solidFill>
                  <a:srgbClr val="000000"/>
                </a:solidFill>
              </a:rPr>
              <a:t>r</a:t>
            </a:r>
            <a:r>
              <a:rPr lang="en-US" sz="2400" dirty="0">
                <a:solidFill>
                  <a:srgbClr val="000000"/>
                </a:solidFill>
              </a:rPr>
              <a:t> value squared!</a:t>
            </a:r>
          </a:p>
          <a:p>
            <a:r>
              <a:rPr lang="en-US" sz="2400" dirty="0" err="1">
                <a:solidFill>
                  <a:srgbClr val="FF0000"/>
                </a:solidFill>
              </a:rPr>
              <a:t>lm</a:t>
            </a:r>
            <a:r>
              <a:rPr lang="en-US" sz="2400" dirty="0">
                <a:solidFill>
                  <a:srgbClr val="FF0000"/>
                </a:solidFill>
              </a:rPr>
              <a:t>&lt;-</a:t>
            </a:r>
            <a:r>
              <a:rPr lang="en-US" sz="2400" dirty="0" err="1">
                <a:solidFill>
                  <a:srgbClr val="FF0000"/>
                </a:solidFill>
              </a:rPr>
              <a:t>lm</a:t>
            </a:r>
            <a:r>
              <a:rPr lang="en-US" sz="2400" dirty="0">
                <a:solidFill>
                  <a:srgbClr val="FF0000"/>
                </a:solidFill>
              </a:rPr>
              <a:t>(Y~X)</a:t>
            </a:r>
          </a:p>
          <a:p>
            <a:r>
              <a:rPr lang="en-US" sz="2400" dirty="0">
                <a:solidFill>
                  <a:srgbClr val="FF0000"/>
                </a:solidFill>
              </a:rPr>
              <a:t>summary(</a:t>
            </a:r>
            <a:r>
              <a:rPr lang="en-US" sz="2400" dirty="0" err="1">
                <a:solidFill>
                  <a:srgbClr val="FF0000"/>
                </a:solidFill>
              </a:rPr>
              <a:t>lm</a:t>
            </a:r>
            <a:r>
              <a:rPr lang="en-US" sz="2400" dirty="0">
                <a:solidFill>
                  <a:srgbClr val="FF0000"/>
                </a:solidFill>
              </a:rPr>
              <a:t>)</a:t>
            </a:r>
          </a:p>
          <a:p>
            <a:endParaRPr lang="en-US" sz="2400" dirty="0"/>
          </a:p>
          <a:p>
            <a:r>
              <a:rPr lang="en-US" sz="2400" dirty="0"/>
              <a:t> Now you can easily plot the best fit line on your </a:t>
            </a:r>
            <a:r>
              <a:rPr lang="en-US" sz="2400" dirty="0" err="1"/>
              <a:t>scatterplot</a:t>
            </a:r>
            <a:r>
              <a:rPr lang="en-US" sz="2400" dirty="0"/>
              <a:t> using the </a:t>
            </a:r>
            <a:r>
              <a:rPr lang="en-US" sz="2400" dirty="0" err="1">
                <a:solidFill>
                  <a:srgbClr val="FF0000"/>
                </a:solidFill>
              </a:rPr>
              <a:t>abline</a:t>
            </a:r>
            <a:r>
              <a:rPr lang="en-US" sz="2400" dirty="0"/>
              <a:t> command:</a:t>
            </a:r>
          </a:p>
          <a:p>
            <a:r>
              <a:rPr lang="en-US" sz="2400" dirty="0" err="1">
                <a:solidFill>
                  <a:srgbClr val="FF0000"/>
                </a:solidFill>
              </a:rPr>
              <a:t>plot(Y~X</a:t>
            </a:r>
            <a:r>
              <a:rPr lang="en-US" sz="2400" dirty="0">
                <a:solidFill>
                  <a:srgbClr val="FF0000"/>
                </a:solidFill>
              </a:rPr>
              <a:t>)</a:t>
            </a:r>
          </a:p>
          <a:p>
            <a:r>
              <a:rPr lang="en-US" sz="2400" dirty="0">
                <a:solidFill>
                  <a:srgbClr val="FF0000"/>
                </a:solidFill>
              </a:rPr>
              <a:t>abline(</a:t>
            </a:r>
            <a:r>
              <a:rPr lang="en-US" sz="2400" dirty="0" err="1">
                <a:solidFill>
                  <a:srgbClr val="FF0000"/>
                </a:solidFill>
              </a:rPr>
              <a:t>lm</a:t>
            </a:r>
            <a:r>
              <a:rPr lang="en-US" sz="2400" dirty="0">
                <a:solidFill>
                  <a:srgbClr val="FF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B2593-5E57-4FC9-9624-B985A8AC6619}"/>
              </a:ext>
            </a:extLst>
          </p:cNvPr>
          <p:cNvSpPr>
            <a:spLocks noGrp="1"/>
          </p:cNvSpPr>
          <p:nvPr>
            <p:ph type="title"/>
          </p:nvPr>
        </p:nvSpPr>
        <p:spPr/>
        <p:txBody>
          <a:bodyPr/>
          <a:lstStyle/>
          <a:p>
            <a:r>
              <a:rPr lang="en-CA" dirty="0"/>
              <a:t>lm() syntax</a:t>
            </a:r>
          </a:p>
        </p:txBody>
      </p:sp>
      <p:sp>
        <p:nvSpPr>
          <p:cNvPr id="3" name="Content Placeholder 2">
            <a:extLst>
              <a:ext uri="{FF2B5EF4-FFF2-40B4-BE49-F238E27FC236}">
                <a16:creationId xmlns:a16="http://schemas.microsoft.com/office/drawing/2014/main" id="{7D3096F0-0585-4146-9691-00BECFA91C79}"/>
              </a:ext>
            </a:extLst>
          </p:cNvPr>
          <p:cNvSpPr>
            <a:spLocks noGrp="1"/>
          </p:cNvSpPr>
          <p:nvPr>
            <p:ph idx="1"/>
          </p:nvPr>
        </p:nvSpPr>
        <p:spPr/>
        <p:txBody>
          <a:bodyPr>
            <a:normAutofit lnSpcReduction="10000"/>
          </a:bodyPr>
          <a:lstStyle/>
          <a:p>
            <a:pPr marL="0" indent="0">
              <a:buNone/>
            </a:pPr>
            <a:r>
              <a:rPr lang="en-CA" dirty="0"/>
              <a:t>Other symbols that can be used in the formula include:</a:t>
            </a:r>
          </a:p>
          <a:p>
            <a:pPr marL="0" indent="0">
              <a:buNone/>
            </a:pPr>
            <a:r>
              <a:rPr lang="en-CA" dirty="0"/>
              <a:t>a:b for an interaction between a and b,</a:t>
            </a:r>
          </a:p>
          <a:p>
            <a:pPr marL="0" indent="0">
              <a:buNone/>
            </a:pPr>
            <a:r>
              <a:rPr lang="en-CA" dirty="0"/>
              <a:t>a*b which expands to a + b + a:b, </a:t>
            </a:r>
          </a:p>
          <a:p>
            <a:pPr marL="0" indent="0">
              <a:buNone/>
            </a:pPr>
            <a:r>
              <a:rPr lang="en-CA" dirty="0"/>
              <a:t>. for first order terms of all variables in data</a:t>
            </a:r>
          </a:p>
          <a:p>
            <a:pPr>
              <a:buFontTx/>
              <a:buChar char="-"/>
            </a:pPr>
            <a:r>
              <a:rPr lang="en-CA" dirty="0"/>
              <a:t>to exclude a term or terms, </a:t>
            </a:r>
          </a:p>
          <a:p>
            <a:pPr marL="0" indent="0">
              <a:buNone/>
            </a:pPr>
            <a:r>
              <a:rPr lang="en-CA" dirty="0"/>
              <a:t>1 to include an intercept (included by default)</a:t>
            </a:r>
          </a:p>
          <a:p>
            <a:pPr marL="0" indent="0">
              <a:buNone/>
            </a:pPr>
            <a:r>
              <a:rPr lang="en-CA" dirty="0"/>
              <a:t>0 to exclude an intercept</a:t>
            </a:r>
          </a:p>
        </p:txBody>
      </p:sp>
    </p:spTree>
    <p:extLst>
      <p:ext uri="{BB962C8B-B14F-4D97-AF65-F5344CB8AC3E}">
        <p14:creationId xmlns:p14="http://schemas.microsoft.com/office/powerpoint/2010/main" val="118161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a:t>
            </a:r>
            <a:r>
              <a:rPr lang="en-US" dirty="0" err="1"/>
              <a:t>paractice</a:t>
            </a:r>
            <a:r>
              <a:rPr lang="en-US" dirty="0"/>
              <a:t>!</a:t>
            </a:r>
          </a:p>
        </p:txBody>
      </p:sp>
      <p:pic>
        <p:nvPicPr>
          <p:cNvPr id="4" name="Picture 3"/>
          <p:cNvPicPr>
            <a:picLocks noChangeAspect="1"/>
          </p:cNvPicPr>
          <p:nvPr/>
        </p:nvPicPr>
        <p:blipFill>
          <a:blip r:embed="rId2"/>
          <a:stretch>
            <a:fillRect/>
          </a:stretch>
        </p:blipFill>
        <p:spPr>
          <a:xfrm>
            <a:off x="3062842" y="2470305"/>
            <a:ext cx="2427896" cy="1881284"/>
          </a:xfrm>
          <a:prstGeom prst="rect">
            <a:avLst/>
          </a:prstGeom>
        </p:spPr>
      </p:pic>
    </p:spTree>
    <p:extLst>
      <p:ext uri="{BB962C8B-B14F-4D97-AF65-F5344CB8AC3E}">
        <p14:creationId xmlns:p14="http://schemas.microsoft.com/office/powerpoint/2010/main" val="2593923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DCF7-8A69-43F6-AFB1-3537441E7C4C}"/>
              </a:ext>
            </a:extLst>
          </p:cNvPr>
          <p:cNvSpPr>
            <a:spLocks noGrp="1"/>
          </p:cNvSpPr>
          <p:nvPr>
            <p:ph type="title"/>
          </p:nvPr>
        </p:nvSpPr>
        <p:spPr/>
        <p:txBody>
          <a:bodyPr/>
          <a:lstStyle/>
          <a:p>
            <a:r>
              <a:rPr lang="en-CA" dirty="0"/>
              <a:t>Model diagnostics</a:t>
            </a:r>
          </a:p>
        </p:txBody>
      </p:sp>
      <p:sp>
        <p:nvSpPr>
          <p:cNvPr id="3" name="Content Placeholder 2">
            <a:extLst>
              <a:ext uri="{FF2B5EF4-FFF2-40B4-BE49-F238E27FC236}">
                <a16:creationId xmlns:a16="http://schemas.microsoft.com/office/drawing/2014/main" id="{45FF366C-3399-4598-9045-E21A7A3EAF09}"/>
              </a:ext>
            </a:extLst>
          </p:cNvPr>
          <p:cNvSpPr>
            <a:spLocks noGrp="1"/>
          </p:cNvSpPr>
          <p:nvPr>
            <p:ph idx="1"/>
          </p:nvPr>
        </p:nvSpPr>
        <p:spPr/>
        <p:txBody>
          <a:bodyPr/>
          <a:lstStyle/>
          <a:p>
            <a:pPr marL="0" indent="0">
              <a:buNone/>
            </a:pPr>
            <a:r>
              <a:rPr lang="en-CA" dirty="0"/>
              <a:t>R gives you four model outputs:</a:t>
            </a:r>
          </a:p>
          <a:p>
            <a:pPr marL="514350" indent="-514350">
              <a:buAutoNum type="arabicParenBoth"/>
            </a:pPr>
            <a:r>
              <a:rPr lang="en-CA" dirty="0"/>
              <a:t>Residual versus fitted values</a:t>
            </a:r>
          </a:p>
          <a:p>
            <a:pPr marL="514350" indent="-514350">
              <a:buAutoNum type="arabicParenBoth"/>
            </a:pPr>
            <a:r>
              <a:rPr lang="en-CA" dirty="0" err="1"/>
              <a:t>QQplot</a:t>
            </a:r>
            <a:r>
              <a:rPr lang="en-CA" dirty="0"/>
              <a:t> </a:t>
            </a:r>
          </a:p>
          <a:p>
            <a:pPr marL="514350" indent="-514350">
              <a:buAutoNum type="arabicParenBoth"/>
            </a:pPr>
            <a:r>
              <a:rPr lang="en-CA" dirty="0"/>
              <a:t>Scale-Location</a:t>
            </a:r>
          </a:p>
          <a:p>
            <a:pPr marL="514350" indent="-514350">
              <a:buAutoNum type="arabicParenBoth"/>
            </a:pPr>
            <a:r>
              <a:rPr lang="en-CA" dirty="0"/>
              <a:t>Residuals versus Leverage</a:t>
            </a:r>
          </a:p>
          <a:p>
            <a:pPr marL="514350" indent="-514350">
              <a:buAutoNum type="arabicParenBoth"/>
            </a:pPr>
            <a:endParaRPr lang="en-CA" dirty="0"/>
          </a:p>
        </p:txBody>
      </p:sp>
      <p:sp>
        <p:nvSpPr>
          <p:cNvPr id="5" name="Rectangle 4">
            <a:extLst>
              <a:ext uri="{FF2B5EF4-FFF2-40B4-BE49-F238E27FC236}">
                <a16:creationId xmlns:a16="http://schemas.microsoft.com/office/drawing/2014/main" id="{07465043-4EBE-4343-8211-451A649A151A}"/>
              </a:ext>
            </a:extLst>
          </p:cNvPr>
          <p:cNvSpPr/>
          <p:nvPr/>
        </p:nvSpPr>
        <p:spPr>
          <a:xfrm>
            <a:off x="0" y="5847060"/>
            <a:ext cx="9144000" cy="923330"/>
          </a:xfrm>
          <a:prstGeom prst="rect">
            <a:avLst/>
          </a:prstGeom>
        </p:spPr>
        <p:txBody>
          <a:bodyPr wrap="square">
            <a:spAutoFit/>
          </a:bodyPr>
          <a:lstStyle/>
          <a:p>
            <a:r>
              <a:rPr lang="en-CA" dirty="0"/>
              <a:t>https://support.minitab.com/en-us/minitab-express/1/help-and-how-to/modeling-statistics/regression/how-to/binary-logistic-regression/interpret-the-results/all-statistics-and-graphs/residual-plots/</a:t>
            </a:r>
          </a:p>
        </p:txBody>
      </p:sp>
    </p:spTree>
    <p:extLst>
      <p:ext uri="{BB962C8B-B14F-4D97-AF65-F5344CB8AC3E}">
        <p14:creationId xmlns:p14="http://schemas.microsoft.com/office/powerpoint/2010/main" val="18924173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Residuals</a:t>
            </a:r>
          </a:p>
        </p:txBody>
      </p:sp>
      <p:sp>
        <p:nvSpPr>
          <p:cNvPr id="3" name="Content Placeholder 2"/>
          <p:cNvSpPr>
            <a:spLocks noGrp="1"/>
          </p:cNvSpPr>
          <p:nvPr>
            <p:ph idx="1"/>
          </p:nvPr>
        </p:nvSpPr>
        <p:spPr/>
        <p:txBody>
          <a:bodyPr/>
          <a:lstStyle/>
          <a:p>
            <a:pPr marL="0" indent="0">
              <a:buNone/>
            </a:pPr>
            <a:r>
              <a:rPr lang="en-US" dirty="0"/>
              <a:t>All models have errors...that is the difference between our observed and predicted values.</a:t>
            </a:r>
          </a:p>
          <a:p>
            <a:pPr marL="0" indent="0">
              <a:buNone/>
            </a:pPr>
            <a:endParaRPr lang="en-US" dirty="0"/>
          </a:p>
          <a:p>
            <a:pPr marL="0" indent="0">
              <a:buNone/>
            </a:pPr>
            <a:r>
              <a:rPr lang="en-US" dirty="0"/>
              <a:t>Y = </a:t>
            </a:r>
            <a:r>
              <a:rPr lang="en-US" dirty="0" err="1"/>
              <a:t>aX</a:t>
            </a:r>
            <a:r>
              <a:rPr lang="en-US" dirty="0"/>
              <a:t> + b + </a:t>
            </a:r>
            <a:r>
              <a:rPr lang="en-US" dirty="0" err="1"/>
              <a:t>ε</a:t>
            </a:r>
            <a:endParaRPr lang="en-US" dirty="0"/>
          </a:p>
          <a:p>
            <a:pPr marL="0" indent="0">
              <a:buNone/>
            </a:pPr>
            <a:endParaRPr lang="en-US" dirty="0"/>
          </a:p>
          <a:p>
            <a:pPr marL="0" indent="0">
              <a:buNone/>
            </a:pPr>
            <a:r>
              <a:rPr lang="en-US" dirty="0"/>
              <a:t>Diagnostics are run on the residuals of the model we have fit to our data.</a:t>
            </a:r>
          </a:p>
          <a:p>
            <a:pPr marL="0" indent="0">
              <a:buNone/>
            </a:pPr>
            <a:endParaRPr lang="en-US" dirty="0"/>
          </a:p>
        </p:txBody>
      </p:sp>
    </p:spTree>
    <p:extLst>
      <p:ext uri="{BB962C8B-B14F-4D97-AF65-F5344CB8AC3E}">
        <p14:creationId xmlns:p14="http://schemas.microsoft.com/office/powerpoint/2010/main" val="395764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Residuals</a:t>
            </a:r>
          </a:p>
        </p:txBody>
      </p:sp>
      <p:pic>
        <p:nvPicPr>
          <p:cNvPr id="4" name="Picture 3"/>
          <p:cNvPicPr>
            <a:picLocks noChangeAspect="1"/>
          </p:cNvPicPr>
          <p:nvPr/>
        </p:nvPicPr>
        <p:blipFill rotWithShape="1">
          <a:blip r:embed="rId2"/>
          <a:srcRect t="13170" b="2567"/>
          <a:stretch/>
        </p:blipFill>
        <p:spPr>
          <a:xfrm>
            <a:off x="101600" y="1179287"/>
            <a:ext cx="8928100" cy="5479144"/>
          </a:xfrm>
          <a:prstGeom prst="rect">
            <a:avLst/>
          </a:prstGeom>
        </p:spPr>
      </p:pic>
    </p:spTree>
    <p:extLst>
      <p:ext uri="{BB962C8B-B14F-4D97-AF65-F5344CB8AC3E}">
        <p14:creationId xmlns:p14="http://schemas.microsoft.com/office/powerpoint/2010/main" val="2496825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DCF7-8A69-43F6-AFB1-3537441E7C4C}"/>
              </a:ext>
            </a:extLst>
          </p:cNvPr>
          <p:cNvSpPr>
            <a:spLocks noGrp="1"/>
          </p:cNvSpPr>
          <p:nvPr>
            <p:ph type="title"/>
          </p:nvPr>
        </p:nvSpPr>
        <p:spPr/>
        <p:txBody>
          <a:bodyPr/>
          <a:lstStyle/>
          <a:p>
            <a:r>
              <a:rPr lang="en-CA" dirty="0"/>
              <a:t>Model diagnostics</a:t>
            </a:r>
          </a:p>
        </p:txBody>
      </p:sp>
      <p:sp>
        <p:nvSpPr>
          <p:cNvPr id="3" name="Content Placeholder 2">
            <a:extLst>
              <a:ext uri="{FF2B5EF4-FFF2-40B4-BE49-F238E27FC236}">
                <a16:creationId xmlns:a16="http://schemas.microsoft.com/office/drawing/2014/main" id="{45FF366C-3399-4598-9045-E21A7A3EAF09}"/>
              </a:ext>
            </a:extLst>
          </p:cNvPr>
          <p:cNvSpPr>
            <a:spLocks noGrp="1"/>
          </p:cNvSpPr>
          <p:nvPr>
            <p:ph idx="1"/>
          </p:nvPr>
        </p:nvSpPr>
        <p:spPr/>
        <p:txBody>
          <a:bodyPr/>
          <a:lstStyle/>
          <a:p>
            <a:pPr marL="0" indent="0">
              <a:buNone/>
            </a:pPr>
            <a:r>
              <a:rPr lang="en-CA" dirty="0"/>
              <a:t>R gives you four model outputs:</a:t>
            </a:r>
          </a:p>
          <a:p>
            <a:pPr marL="514350" indent="-514350">
              <a:buAutoNum type="arabicParenBoth"/>
            </a:pPr>
            <a:r>
              <a:rPr lang="en-CA" dirty="0"/>
              <a:t>Residual versus fitted values:</a:t>
            </a:r>
            <a:r>
              <a:rPr lang="en-CA" b="1" dirty="0"/>
              <a:t> linearity</a:t>
            </a:r>
            <a:endParaRPr lang="en-CA" dirty="0"/>
          </a:p>
          <a:p>
            <a:pPr marL="514350" indent="-514350">
              <a:buAutoNum type="arabicParenBoth"/>
            </a:pPr>
            <a:r>
              <a:rPr lang="en-CA" dirty="0" err="1">
                <a:solidFill>
                  <a:schemeClr val="bg1">
                    <a:lumMod val="85000"/>
                  </a:schemeClr>
                </a:solidFill>
              </a:rPr>
              <a:t>Qqplot</a:t>
            </a:r>
            <a:r>
              <a:rPr lang="en-CA" dirty="0">
                <a:solidFill>
                  <a:schemeClr val="bg1">
                    <a:lumMod val="85000"/>
                  </a:schemeClr>
                </a:solidFill>
              </a:rPr>
              <a:t>: </a:t>
            </a:r>
            <a:r>
              <a:rPr lang="en-CA" b="1" dirty="0">
                <a:solidFill>
                  <a:schemeClr val="bg1">
                    <a:lumMod val="85000"/>
                  </a:schemeClr>
                </a:solidFill>
              </a:rPr>
              <a:t>normality assumption</a:t>
            </a:r>
            <a:endParaRPr lang="en-CA" dirty="0">
              <a:solidFill>
                <a:schemeClr val="bg1">
                  <a:lumMod val="85000"/>
                </a:schemeClr>
              </a:solidFill>
            </a:endParaRPr>
          </a:p>
          <a:p>
            <a:pPr marL="514350" indent="-514350">
              <a:buAutoNum type="arabicParenBoth"/>
            </a:pPr>
            <a:r>
              <a:rPr lang="en-CA" dirty="0">
                <a:solidFill>
                  <a:schemeClr val="bg1">
                    <a:lumMod val="85000"/>
                  </a:schemeClr>
                </a:solidFill>
              </a:rPr>
              <a:t>Scale-Location: </a:t>
            </a:r>
            <a:r>
              <a:rPr lang="en-CA" b="1" dirty="0">
                <a:solidFill>
                  <a:schemeClr val="bg1">
                    <a:lumMod val="85000"/>
                  </a:schemeClr>
                </a:solidFill>
              </a:rPr>
              <a:t>influential points</a:t>
            </a:r>
            <a:endParaRPr lang="en-CA" dirty="0">
              <a:solidFill>
                <a:schemeClr val="bg1">
                  <a:lumMod val="85000"/>
                </a:schemeClr>
              </a:solidFill>
            </a:endParaRPr>
          </a:p>
          <a:p>
            <a:pPr marL="514350" indent="-514350">
              <a:buAutoNum type="arabicParenBoth"/>
            </a:pPr>
            <a:r>
              <a:rPr lang="en-CA" dirty="0">
                <a:solidFill>
                  <a:schemeClr val="bg1">
                    <a:lumMod val="85000"/>
                  </a:schemeClr>
                </a:solidFill>
              </a:rPr>
              <a:t>Residuals versus Leverage</a:t>
            </a:r>
          </a:p>
          <a:p>
            <a:pPr marL="514350" indent="-514350">
              <a:buAutoNum type="arabicParenBoth"/>
            </a:pPr>
            <a:endParaRPr lang="en-CA" dirty="0"/>
          </a:p>
        </p:txBody>
      </p:sp>
    </p:spTree>
    <p:extLst>
      <p:ext uri="{BB962C8B-B14F-4D97-AF65-F5344CB8AC3E}">
        <p14:creationId xmlns:p14="http://schemas.microsoft.com/office/powerpoint/2010/main" val="3418697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6282"/>
            <a:ext cx="8229600" cy="1143000"/>
          </a:xfrm>
        </p:spPr>
        <p:txBody>
          <a:bodyPr/>
          <a:lstStyle/>
          <a:p>
            <a:r>
              <a:rPr lang="en-US" dirty="0"/>
              <a:t>Error</a:t>
            </a:r>
          </a:p>
        </p:txBody>
      </p:sp>
      <p:pic>
        <p:nvPicPr>
          <p:cNvPr id="5" name="Picture 4" descr="Untitled-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60" y="804858"/>
            <a:ext cx="7422041" cy="5567986"/>
          </a:xfrm>
          <a:prstGeom prst="rect">
            <a:avLst/>
          </a:prstGeom>
        </p:spPr>
      </p:pic>
    </p:spTree>
    <p:extLst>
      <p:ext uri="{BB962C8B-B14F-4D97-AF65-F5344CB8AC3E}">
        <p14:creationId xmlns:p14="http://schemas.microsoft.com/office/powerpoint/2010/main" val="17499133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Residual </a:t>
            </a:r>
            <a:r>
              <a:rPr lang="en-US" dirty="0" err="1"/>
              <a:t>PLots</a:t>
            </a:r>
            <a:endParaRPr lang="en-US" dirty="0"/>
          </a:p>
        </p:txBody>
      </p:sp>
      <p:sp>
        <p:nvSpPr>
          <p:cNvPr id="3" name="Content Placeholder 2"/>
          <p:cNvSpPr>
            <a:spLocks noGrp="1"/>
          </p:cNvSpPr>
          <p:nvPr>
            <p:ph idx="1"/>
          </p:nvPr>
        </p:nvSpPr>
        <p:spPr/>
        <p:txBody>
          <a:bodyPr/>
          <a:lstStyle/>
          <a:p>
            <a:pPr marL="0" indent="0">
              <a:buNone/>
            </a:pPr>
            <a:r>
              <a:rPr lang="en-US" dirty="0"/>
              <a:t>Checks for non-linearity on the residuals of your model</a:t>
            </a:r>
          </a:p>
          <a:p>
            <a:pPr marL="0" indent="0">
              <a:buNone/>
            </a:pPr>
            <a:endParaRPr lang="en-US" dirty="0"/>
          </a:p>
          <a:p>
            <a:pPr marL="0" indent="0">
              <a:buNone/>
            </a:pPr>
            <a:r>
              <a:rPr lang="en-US" dirty="0"/>
              <a:t>Plots residuals over fitted values</a:t>
            </a:r>
          </a:p>
          <a:p>
            <a:pPr marL="0" indent="0">
              <a:buNone/>
            </a:pPr>
            <a:endParaRPr lang="en-US" dirty="0"/>
          </a:p>
          <a:p>
            <a:pPr marL="0" indent="0">
              <a:buNone/>
            </a:pPr>
            <a:r>
              <a:rPr lang="en-US" dirty="0"/>
              <a:t>Should see equally spread residuals around a horizontal line with no apparent pattern</a:t>
            </a:r>
          </a:p>
        </p:txBody>
      </p:sp>
    </p:spTree>
    <p:extLst>
      <p:ext uri="{BB962C8B-B14F-4D97-AF65-F5344CB8AC3E}">
        <p14:creationId xmlns:p14="http://schemas.microsoft.com/office/powerpoint/2010/main" val="9658827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E35F1-3BAD-4AAD-A049-22B9F093AFBA}"/>
              </a:ext>
            </a:extLst>
          </p:cNvPr>
          <p:cNvSpPr>
            <a:spLocks noGrp="1"/>
          </p:cNvSpPr>
          <p:nvPr>
            <p:ph type="title"/>
          </p:nvPr>
        </p:nvSpPr>
        <p:spPr/>
        <p:txBody>
          <a:bodyPr/>
          <a:lstStyle/>
          <a:p>
            <a:r>
              <a:rPr lang="en-CA" dirty="0"/>
              <a:t>Residuals plots – good? Bad?</a:t>
            </a:r>
          </a:p>
        </p:txBody>
      </p:sp>
      <p:sp>
        <p:nvSpPr>
          <p:cNvPr id="6" name="Rectangle 5">
            <a:extLst>
              <a:ext uri="{FF2B5EF4-FFF2-40B4-BE49-F238E27FC236}">
                <a16:creationId xmlns:a16="http://schemas.microsoft.com/office/drawing/2014/main" id="{5E81F069-786A-452E-994D-D92C3B47BAF8}"/>
              </a:ext>
            </a:extLst>
          </p:cNvPr>
          <p:cNvSpPr/>
          <p:nvPr/>
        </p:nvSpPr>
        <p:spPr>
          <a:xfrm>
            <a:off x="4635543" y="6488668"/>
            <a:ext cx="5631864" cy="369332"/>
          </a:xfrm>
          <a:prstGeom prst="rect">
            <a:avLst/>
          </a:prstGeom>
        </p:spPr>
        <p:txBody>
          <a:bodyPr wrap="square">
            <a:spAutoFit/>
          </a:bodyPr>
          <a:lstStyle/>
          <a:p>
            <a:r>
              <a:rPr lang="en-CA" dirty="0"/>
              <a:t>https://data.library.virginia.edu/diagnostic-plots/</a:t>
            </a:r>
          </a:p>
        </p:txBody>
      </p:sp>
      <p:pic>
        <p:nvPicPr>
          <p:cNvPr id="8" name="Content Placeholder 7">
            <a:extLst>
              <a:ext uri="{FF2B5EF4-FFF2-40B4-BE49-F238E27FC236}">
                <a16:creationId xmlns:a16="http://schemas.microsoft.com/office/drawing/2014/main" id="{16912624-1ECC-4066-BF20-ECEEFE3B5844}"/>
              </a:ext>
            </a:extLst>
          </p:cNvPr>
          <p:cNvPicPr>
            <a:picLocks noGrp="1" noChangeAspect="1"/>
          </p:cNvPicPr>
          <p:nvPr>
            <p:ph idx="1"/>
          </p:nvPr>
        </p:nvPicPr>
        <p:blipFill>
          <a:blip r:embed="rId2"/>
          <a:stretch>
            <a:fillRect/>
          </a:stretch>
        </p:blipFill>
        <p:spPr>
          <a:xfrm>
            <a:off x="457200" y="1805781"/>
            <a:ext cx="8229600" cy="4114800"/>
          </a:xfrm>
        </p:spPr>
      </p:pic>
    </p:spTree>
    <p:extLst>
      <p:ext uri="{BB962C8B-B14F-4D97-AF65-F5344CB8AC3E}">
        <p14:creationId xmlns:p14="http://schemas.microsoft.com/office/powerpoint/2010/main" val="40106701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DCF7-8A69-43F6-AFB1-3537441E7C4C}"/>
              </a:ext>
            </a:extLst>
          </p:cNvPr>
          <p:cNvSpPr>
            <a:spLocks noGrp="1"/>
          </p:cNvSpPr>
          <p:nvPr>
            <p:ph type="title"/>
          </p:nvPr>
        </p:nvSpPr>
        <p:spPr/>
        <p:txBody>
          <a:bodyPr/>
          <a:lstStyle/>
          <a:p>
            <a:r>
              <a:rPr lang="en-CA" dirty="0"/>
              <a:t>Model diagnostics</a:t>
            </a:r>
          </a:p>
        </p:txBody>
      </p:sp>
      <p:sp>
        <p:nvSpPr>
          <p:cNvPr id="3" name="Content Placeholder 2">
            <a:extLst>
              <a:ext uri="{FF2B5EF4-FFF2-40B4-BE49-F238E27FC236}">
                <a16:creationId xmlns:a16="http://schemas.microsoft.com/office/drawing/2014/main" id="{45FF366C-3399-4598-9045-E21A7A3EAF09}"/>
              </a:ext>
            </a:extLst>
          </p:cNvPr>
          <p:cNvSpPr>
            <a:spLocks noGrp="1"/>
          </p:cNvSpPr>
          <p:nvPr>
            <p:ph idx="1"/>
          </p:nvPr>
        </p:nvSpPr>
        <p:spPr/>
        <p:txBody>
          <a:bodyPr/>
          <a:lstStyle/>
          <a:p>
            <a:pPr marL="0" indent="0">
              <a:buNone/>
            </a:pPr>
            <a:r>
              <a:rPr lang="en-CA" dirty="0"/>
              <a:t>R gives you four model outputs:</a:t>
            </a:r>
          </a:p>
          <a:p>
            <a:pPr marL="514350" indent="-514350">
              <a:buAutoNum type="arabicParenBoth"/>
            </a:pPr>
            <a:r>
              <a:rPr lang="en-CA" dirty="0">
                <a:solidFill>
                  <a:schemeClr val="bg1">
                    <a:lumMod val="75000"/>
                  </a:schemeClr>
                </a:solidFill>
              </a:rPr>
              <a:t>Residual versus fitted values</a:t>
            </a:r>
          </a:p>
          <a:p>
            <a:pPr marL="514350" indent="-514350">
              <a:buAutoNum type="arabicParenBoth"/>
            </a:pPr>
            <a:r>
              <a:rPr lang="en-CA" dirty="0" err="1"/>
              <a:t>Qqplot</a:t>
            </a:r>
            <a:r>
              <a:rPr lang="en-CA" dirty="0"/>
              <a:t>: </a:t>
            </a:r>
            <a:r>
              <a:rPr lang="en-CA" b="1" dirty="0"/>
              <a:t>normality assumption</a:t>
            </a:r>
            <a:endParaRPr lang="en-CA" dirty="0"/>
          </a:p>
          <a:p>
            <a:pPr marL="514350" indent="-514350">
              <a:buAutoNum type="arabicParenBoth"/>
            </a:pPr>
            <a:r>
              <a:rPr lang="en-CA" dirty="0">
                <a:solidFill>
                  <a:schemeClr val="bg1">
                    <a:lumMod val="85000"/>
                  </a:schemeClr>
                </a:solidFill>
              </a:rPr>
              <a:t>Scale-Location</a:t>
            </a:r>
          </a:p>
          <a:p>
            <a:pPr marL="514350" indent="-514350">
              <a:buAutoNum type="arabicParenBoth"/>
            </a:pPr>
            <a:r>
              <a:rPr lang="en-CA" dirty="0">
                <a:solidFill>
                  <a:schemeClr val="bg1">
                    <a:lumMod val="85000"/>
                  </a:schemeClr>
                </a:solidFill>
              </a:rPr>
              <a:t>Residuals versus Leverage</a:t>
            </a:r>
          </a:p>
          <a:p>
            <a:pPr marL="514350" indent="-514350">
              <a:buAutoNum type="arabicParenBoth"/>
            </a:pPr>
            <a:endParaRPr lang="en-CA" dirty="0"/>
          </a:p>
        </p:txBody>
      </p:sp>
    </p:spTree>
    <p:extLst>
      <p:ext uri="{BB962C8B-B14F-4D97-AF65-F5344CB8AC3E}">
        <p14:creationId xmlns:p14="http://schemas.microsoft.com/office/powerpoint/2010/main" val="1338745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80AC-E221-4F83-B76C-D8D94C4ACC88}"/>
              </a:ext>
            </a:extLst>
          </p:cNvPr>
          <p:cNvSpPr>
            <a:spLocks noGrp="1"/>
          </p:cNvSpPr>
          <p:nvPr>
            <p:ph type="title"/>
          </p:nvPr>
        </p:nvSpPr>
        <p:spPr/>
        <p:txBody>
          <a:bodyPr/>
          <a:lstStyle/>
          <a:p>
            <a:r>
              <a:rPr lang="en-CA" dirty="0" err="1"/>
              <a:t>QQplot</a:t>
            </a:r>
            <a:endParaRPr lang="en-CA" dirty="0"/>
          </a:p>
        </p:txBody>
      </p:sp>
      <p:sp>
        <p:nvSpPr>
          <p:cNvPr id="3" name="Content Placeholder 2">
            <a:extLst>
              <a:ext uri="{FF2B5EF4-FFF2-40B4-BE49-F238E27FC236}">
                <a16:creationId xmlns:a16="http://schemas.microsoft.com/office/drawing/2014/main" id="{2CAB0232-87A0-403A-9425-E4DE30BD6BFD}"/>
              </a:ext>
            </a:extLst>
          </p:cNvPr>
          <p:cNvSpPr>
            <a:spLocks noGrp="1"/>
          </p:cNvSpPr>
          <p:nvPr>
            <p:ph idx="1"/>
          </p:nvPr>
        </p:nvSpPr>
        <p:spPr/>
        <p:txBody>
          <a:bodyPr>
            <a:normAutofit lnSpcReduction="10000"/>
          </a:bodyPr>
          <a:lstStyle/>
          <a:p>
            <a:pPr marL="0" indent="0">
              <a:buNone/>
            </a:pPr>
            <a:r>
              <a:rPr lang="en-CA" dirty="0"/>
              <a:t>Plots empirical quantiles of a variable, or of studentized residuals from a linear model, against theoretical quantiles of a comparison distribution</a:t>
            </a:r>
          </a:p>
          <a:p>
            <a:pPr marL="0" indent="0">
              <a:buNone/>
            </a:pPr>
            <a:endParaRPr lang="en-CA" dirty="0"/>
          </a:p>
          <a:p>
            <a:pPr marL="0" indent="0">
              <a:buNone/>
            </a:pPr>
            <a:r>
              <a:rPr lang="en-CA" dirty="0"/>
              <a:t>Should see a clear straight line of residual values over theoretical </a:t>
            </a:r>
            <a:r>
              <a:rPr lang="en-CA" dirty="0" err="1"/>
              <a:t>quantiles</a:t>
            </a:r>
            <a:endParaRPr lang="en-CA" dirty="0"/>
          </a:p>
          <a:p>
            <a:pPr marL="0" indent="0">
              <a:buNone/>
            </a:pPr>
            <a:endParaRPr lang="en-CA" dirty="0"/>
          </a:p>
          <a:p>
            <a:pPr marL="0" indent="0">
              <a:buNone/>
            </a:pPr>
            <a:r>
              <a:rPr lang="en-CA" dirty="0"/>
              <a:t>The “Fat Pen Test”</a:t>
            </a:r>
          </a:p>
        </p:txBody>
      </p:sp>
    </p:spTree>
    <p:extLst>
      <p:ext uri="{BB962C8B-B14F-4D97-AF65-F5344CB8AC3E}">
        <p14:creationId xmlns:p14="http://schemas.microsoft.com/office/powerpoint/2010/main" val="15369038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80AC-E221-4F83-B76C-D8D94C4ACC88}"/>
              </a:ext>
            </a:extLst>
          </p:cNvPr>
          <p:cNvSpPr>
            <a:spLocks noGrp="1"/>
          </p:cNvSpPr>
          <p:nvPr>
            <p:ph type="title"/>
          </p:nvPr>
        </p:nvSpPr>
        <p:spPr/>
        <p:txBody>
          <a:bodyPr/>
          <a:lstStyle/>
          <a:p>
            <a:r>
              <a:rPr lang="en-CA" dirty="0" err="1"/>
              <a:t>QQplot</a:t>
            </a:r>
            <a:endParaRPr lang="en-CA" dirty="0"/>
          </a:p>
        </p:txBody>
      </p:sp>
      <p:pic>
        <p:nvPicPr>
          <p:cNvPr id="1026" name="Picture 2">
            <a:extLst>
              <a:ext uri="{FF2B5EF4-FFF2-40B4-BE49-F238E27FC236}">
                <a16:creationId xmlns:a16="http://schemas.microsoft.com/office/drawing/2014/main" id="{D22CBDB9-C06B-48CF-9651-C24609311A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20"/>
          <a:stretch/>
        </p:blipFill>
        <p:spPr bwMode="auto">
          <a:xfrm>
            <a:off x="370113" y="1550120"/>
            <a:ext cx="3991794" cy="2414458"/>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D356E7F-ACEA-47A3-AE7E-7894ADA51F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29"/>
          <a:stretch/>
        </p:blipFill>
        <p:spPr bwMode="auto">
          <a:xfrm>
            <a:off x="4890950" y="1466192"/>
            <a:ext cx="3991793" cy="2494029"/>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63189FA-AC59-4DA8-8AFD-6A9D6DA388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746"/>
          <a:stretch/>
        </p:blipFill>
        <p:spPr bwMode="auto">
          <a:xfrm>
            <a:off x="370113" y="4218985"/>
            <a:ext cx="3836126" cy="2390847"/>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CF5E588-71C8-4612-90A1-A9CC877F62DD}"/>
              </a:ext>
            </a:extLst>
          </p:cNvPr>
          <p:cNvPicPr>
            <a:picLocks noGrp="1" noChangeAspect="1" noChangeArrowheads="1"/>
          </p:cNvPicPr>
          <p:nvPr>
            <p:ph idx="1"/>
          </p:nvPr>
        </p:nvPicPr>
        <p:blipFill rotWithShape="1">
          <a:blip r:embed="rId5">
            <a:extLst>
              <a:ext uri="{28A0092B-C50C-407E-A947-70E740481C1C}">
                <a14:useLocalDpi xmlns:a14="http://schemas.microsoft.com/office/drawing/2010/main" val="0"/>
              </a:ext>
            </a:extLst>
          </a:blip>
          <a:srcRect t="12529"/>
          <a:stretch/>
        </p:blipFill>
        <p:spPr bwMode="auto">
          <a:xfrm>
            <a:off x="4890949" y="4171399"/>
            <a:ext cx="3991794" cy="2494029"/>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BD45249-25AF-4197-9124-301E66A0D076}"/>
              </a:ext>
            </a:extLst>
          </p:cNvPr>
          <p:cNvSpPr txBox="1"/>
          <p:nvPr/>
        </p:nvSpPr>
        <p:spPr>
          <a:xfrm>
            <a:off x="370113" y="1160020"/>
            <a:ext cx="2638698" cy="369332"/>
          </a:xfrm>
          <a:prstGeom prst="rect">
            <a:avLst/>
          </a:prstGeom>
          <a:noFill/>
        </p:spPr>
        <p:txBody>
          <a:bodyPr wrap="square" rtlCol="0">
            <a:spAutoFit/>
          </a:bodyPr>
          <a:lstStyle/>
          <a:p>
            <a:r>
              <a:rPr lang="en-CA" dirty="0"/>
              <a:t>(a) Normal distribution</a:t>
            </a:r>
          </a:p>
        </p:txBody>
      </p:sp>
      <p:sp>
        <p:nvSpPr>
          <p:cNvPr id="12" name="TextBox 11">
            <a:extLst>
              <a:ext uri="{FF2B5EF4-FFF2-40B4-BE49-F238E27FC236}">
                <a16:creationId xmlns:a16="http://schemas.microsoft.com/office/drawing/2014/main" id="{9D4B36A1-99EF-42F9-8DF0-F07AEC979724}"/>
              </a:ext>
            </a:extLst>
          </p:cNvPr>
          <p:cNvSpPr txBox="1"/>
          <p:nvPr/>
        </p:nvSpPr>
        <p:spPr>
          <a:xfrm>
            <a:off x="370113" y="3881144"/>
            <a:ext cx="2638698" cy="369332"/>
          </a:xfrm>
          <a:prstGeom prst="rect">
            <a:avLst/>
          </a:prstGeom>
          <a:noFill/>
        </p:spPr>
        <p:txBody>
          <a:bodyPr wrap="square" rtlCol="0">
            <a:spAutoFit/>
          </a:bodyPr>
          <a:lstStyle/>
          <a:p>
            <a:r>
              <a:rPr lang="en-CA" dirty="0"/>
              <a:t>(c) Right skew</a:t>
            </a:r>
          </a:p>
        </p:txBody>
      </p:sp>
      <p:sp>
        <p:nvSpPr>
          <p:cNvPr id="13" name="TextBox 12">
            <a:extLst>
              <a:ext uri="{FF2B5EF4-FFF2-40B4-BE49-F238E27FC236}">
                <a16:creationId xmlns:a16="http://schemas.microsoft.com/office/drawing/2014/main" id="{B35B4BBF-1866-4B4C-933A-AD5693BD4720}"/>
              </a:ext>
            </a:extLst>
          </p:cNvPr>
          <p:cNvSpPr txBox="1"/>
          <p:nvPr/>
        </p:nvSpPr>
        <p:spPr>
          <a:xfrm>
            <a:off x="4890950" y="1160020"/>
            <a:ext cx="2638698" cy="369332"/>
          </a:xfrm>
          <a:prstGeom prst="rect">
            <a:avLst/>
          </a:prstGeom>
          <a:noFill/>
        </p:spPr>
        <p:txBody>
          <a:bodyPr wrap="square" rtlCol="0">
            <a:spAutoFit/>
          </a:bodyPr>
          <a:lstStyle/>
          <a:p>
            <a:r>
              <a:rPr lang="en-CA" dirty="0"/>
              <a:t>(b) Left skew</a:t>
            </a:r>
          </a:p>
        </p:txBody>
      </p:sp>
      <p:sp>
        <p:nvSpPr>
          <p:cNvPr id="14" name="TextBox 13">
            <a:extLst>
              <a:ext uri="{FF2B5EF4-FFF2-40B4-BE49-F238E27FC236}">
                <a16:creationId xmlns:a16="http://schemas.microsoft.com/office/drawing/2014/main" id="{2B4A7D5B-C61A-45A7-A011-4D148AA91810}"/>
              </a:ext>
            </a:extLst>
          </p:cNvPr>
          <p:cNvSpPr txBox="1"/>
          <p:nvPr/>
        </p:nvSpPr>
        <p:spPr>
          <a:xfrm>
            <a:off x="4890949" y="3881144"/>
            <a:ext cx="2638698" cy="369332"/>
          </a:xfrm>
          <a:prstGeom prst="rect">
            <a:avLst/>
          </a:prstGeom>
          <a:noFill/>
        </p:spPr>
        <p:txBody>
          <a:bodyPr wrap="square" rtlCol="0">
            <a:spAutoFit/>
          </a:bodyPr>
          <a:lstStyle/>
          <a:p>
            <a:r>
              <a:rPr lang="en-CA" dirty="0"/>
              <a:t>(d) </a:t>
            </a:r>
            <a:r>
              <a:rPr lang="en-CA" dirty="0" err="1"/>
              <a:t>overdispersed</a:t>
            </a:r>
            <a:endParaRPr lang="en-CA" dirty="0"/>
          </a:p>
        </p:txBody>
      </p:sp>
      <p:sp>
        <p:nvSpPr>
          <p:cNvPr id="6" name="Rectangle 5">
            <a:extLst>
              <a:ext uri="{FF2B5EF4-FFF2-40B4-BE49-F238E27FC236}">
                <a16:creationId xmlns:a16="http://schemas.microsoft.com/office/drawing/2014/main" id="{6329E611-D0FF-4B94-9925-FFC7A48C7F52}"/>
              </a:ext>
            </a:extLst>
          </p:cNvPr>
          <p:cNvSpPr/>
          <p:nvPr/>
        </p:nvSpPr>
        <p:spPr>
          <a:xfrm>
            <a:off x="2586446" y="6495495"/>
            <a:ext cx="6844937" cy="369332"/>
          </a:xfrm>
          <a:prstGeom prst="rect">
            <a:avLst/>
          </a:prstGeom>
        </p:spPr>
        <p:txBody>
          <a:bodyPr wrap="square">
            <a:spAutoFit/>
          </a:bodyPr>
          <a:lstStyle/>
          <a:p>
            <a:r>
              <a:rPr lang="en-CA" dirty="0"/>
              <a:t>http://www.ucd.ie/ecomodel/Resources/QQplots_WebVersion.html</a:t>
            </a:r>
          </a:p>
        </p:txBody>
      </p:sp>
    </p:spTree>
    <p:extLst>
      <p:ext uri="{BB962C8B-B14F-4D97-AF65-F5344CB8AC3E}">
        <p14:creationId xmlns:p14="http://schemas.microsoft.com/office/powerpoint/2010/main" val="37456931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80AC-E221-4F83-B76C-D8D94C4ACC88}"/>
              </a:ext>
            </a:extLst>
          </p:cNvPr>
          <p:cNvSpPr>
            <a:spLocks noGrp="1"/>
          </p:cNvSpPr>
          <p:nvPr>
            <p:ph type="title"/>
          </p:nvPr>
        </p:nvSpPr>
        <p:spPr/>
        <p:txBody>
          <a:bodyPr/>
          <a:lstStyle/>
          <a:p>
            <a:r>
              <a:rPr lang="en-CA" dirty="0" err="1"/>
              <a:t>Qqplot</a:t>
            </a:r>
            <a:r>
              <a:rPr lang="en-CA" dirty="0"/>
              <a:t> - – good? Bad?</a:t>
            </a:r>
          </a:p>
        </p:txBody>
      </p:sp>
      <p:pic>
        <p:nvPicPr>
          <p:cNvPr id="8" name="Content Placeholder 7">
            <a:extLst>
              <a:ext uri="{FF2B5EF4-FFF2-40B4-BE49-F238E27FC236}">
                <a16:creationId xmlns:a16="http://schemas.microsoft.com/office/drawing/2014/main" id="{27FFD5BC-4034-4163-AD61-C95411FC49ED}"/>
              </a:ext>
            </a:extLst>
          </p:cNvPr>
          <p:cNvPicPr>
            <a:picLocks noGrp="1" noChangeAspect="1"/>
          </p:cNvPicPr>
          <p:nvPr>
            <p:ph idx="1"/>
          </p:nvPr>
        </p:nvPicPr>
        <p:blipFill>
          <a:blip r:embed="rId2"/>
          <a:stretch>
            <a:fillRect/>
          </a:stretch>
        </p:blipFill>
        <p:spPr>
          <a:xfrm>
            <a:off x="335281" y="1283267"/>
            <a:ext cx="8229600" cy="4114800"/>
          </a:xfrm>
        </p:spPr>
      </p:pic>
      <p:sp>
        <p:nvSpPr>
          <p:cNvPr id="9" name="Rectangle 8">
            <a:extLst>
              <a:ext uri="{FF2B5EF4-FFF2-40B4-BE49-F238E27FC236}">
                <a16:creationId xmlns:a16="http://schemas.microsoft.com/office/drawing/2014/main" id="{5E722A96-1309-4004-A3A9-77959F5661AD}"/>
              </a:ext>
            </a:extLst>
          </p:cNvPr>
          <p:cNvSpPr/>
          <p:nvPr/>
        </p:nvSpPr>
        <p:spPr>
          <a:xfrm>
            <a:off x="4123509" y="6488668"/>
            <a:ext cx="5020491" cy="369332"/>
          </a:xfrm>
          <a:prstGeom prst="rect">
            <a:avLst/>
          </a:prstGeom>
        </p:spPr>
        <p:txBody>
          <a:bodyPr wrap="square">
            <a:spAutoFit/>
          </a:bodyPr>
          <a:lstStyle/>
          <a:p>
            <a:r>
              <a:rPr lang="en-CA" dirty="0"/>
              <a:t>https://data.library.virginia.edu/files/diagnostics2.jpeg</a:t>
            </a:r>
          </a:p>
        </p:txBody>
      </p:sp>
    </p:spTree>
    <p:extLst>
      <p:ext uri="{BB962C8B-B14F-4D97-AF65-F5344CB8AC3E}">
        <p14:creationId xmlns:p14="http://schemas.microsoft.com/office/powerpoint/2010/main" val="2894290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DCF7-8A69-43F6-AFB1-3537441E7C4C}"/>
              </a:ext>
            </a:extLst>
          </p:cNvPr>
          <p:cNvSpPr>
            <a:spLocks noGrp="1"/>
          </p:cNvSpPr>
          <p:nvPr>
            <p:ph type="title"/>
          </p:nvPr>
        </p:nvSpPr>
        <p:spPr/>
        <p:txBody>
          <a:bodyPr/>
          <a:lstStyle/>
          <a:p>
            <a:r>
              <a:rPr lang="en-CA" dirty="0"/>
              <a:t>Model diagnostics</a:t>
            </a:r>
          </a:p>
        </p:txBody>
      </p:sp>
      <p:sp>
        <p:nvSpPr>
          <p:cNvPr id="3" name="Content Placeholder 2">
            <a:extLst>
              <a:ext uri="{FF2B5EF4-FFF2-40B4-BE49-F238E27FC236}">
                <a16:creationId xmlns:a16="http://schemas.microsoft.com/office/drawing/2014/main" id="{45FF366C-3399-4598-9045-E21A7A3EAF09}"/>
              </a:ext>
            </a:extLst>
          </p:cNvPr>
          <p:cNvSpPr>
            <a:spLocks noGrp="1"/>
          </p:cNvSpPr>
          <p:nvPr>
            <p:ph idx="1"/>
          </p:nvPr>
        </p:nvSpPr>
        <p:spPr/>
        <p:txBody>
          <a:bodyPr/>
          <a:lstStyle/>
          <a:p>
            <a:pPr marL="0" indent="0">
              <a:buNone/>
            </a:pPr>
            <a:r>
              <a:rPr lang="en-CA" dirty="0"/>
              <a:t>R gives you four model outputs:</a:t>
            </a:r>
          </a:p>
          <a:p>
            <a:pPr marL="514350" indent="-514350">
              <a:buAutoNum type="arabicParenBoth"/>
            </a:pPr>
            <a:r>
              <a:rPr lang="en-CA" dirty="0">
                <a:solidFill>
                  <a:schemeClr val="bg1">
                    <a:lumMod val="75000"/>
                  </a:schemeClr>
                </a:solidFill>
              </a:rPr>
              <a:t>Residual versus fitted values</a:t>
            </a:r>
          </a:p>
          <a:p>
            <a:pPr marL="514350" indent="-514350">
              <a:buAutoNum type="arabicParenBoth"/>
            </a:pPr>
            <a:r>
              <a:rPr lang="en-CA" dirty="0" err="1">
                <a:solidFill>
                  <a:schemeClr val="bg1">
                    <a:lumMod val="85000"/>
                  </a:schemeClr>
                </a:solidFill>
              </a:rPr>
              <a:t>Qqplot</a:t>
            </a:r>
            <a:endParaRPr lang="en-CA" dirty="0">
              <a:solidFill>
                <a:schemeClr val="bg1">
                  <a:lumMod val="85000"/>
                </a:schemeClr>
              </a:solidFill>
            </a:endParaRPr>
          </a:p>
          <a:p>
            <a:pPr marL="514350" indent="-514350">
              <a:buAutoNum type="arabicParenBoth"/>
            </a:pPr>
            <a:r>
              <a:rPr lang="en-CA" dirty="0"/>
              <a:t>Scale-Location: </a:t>
            </a:r>
            <a:r>
              <a:rPr lang="en-CA" b="1" dirty="0"/>
              <a:t>equal residual variance - </a:t>
            </a:r>
            <a:r>
              <a:rPr lang="en-CA" b="1" dirty="0" err="1"/>
              <a:t>homescdasticity</a:t>
            </a:r>
            <a:endParaRPr lang="en-CA" dirty="0"/>
          </a:p>
          <a:p>
            <a:pPr marL="514350" indent="-514350">
              <a:buAutoNum type="arabicParenBoth"/>
            </a:pPr>
            <a:r>
              <a:rPr lang="en-CA" dirty="0">
                <a:solidFill>
                  <a:schemeClr val="bg1">
                    <a:lumMod val="85000"/>
                  </a:schemeClr>
                </a:solidFill>
              </a:rPr>
              <a:t>Residuals versus Leverage</a:t>
            </a:r>
          </a:p>
          <a:p>
            <a:pPr marL="514350" indent="-514350">
              <a:buAutoNum type="arabicParenBoth"/>
            </a:pPr>
            <a:endParaRPr lang="en-CA" dirty="0"/>
          </a:p>
        </p:txBody>
      </p:sp>
    </p:spTree>
    <p:extLst>
      <p:ext uri="{BB962C8B-B14F-4D97-AF65-F5344CB8AC3E}">
        <p14:creationId xmlns:p14="http://schemas.microsoft.com/office/powerpoint/2010/main" val="13387450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4C08C-B83A-4107-A723-116539325744}"/>
              </a:ext>
            </a:extLst>
          </p:cNvPr>
          <p:cNvSpPr>
            <a:spLocks noGrp="1"/>
          </p:cNvSpPr>
          <p:nvPr>
            <p:ph type="title"/>
          </p:nvPr>
        </p:nvSpPr>
        <p:spPr/>
        <p:txBody>
          <a:bodyPr/>
          <a:lstStyle/>
          <a:p>
            <a:r>
              <a:rPr lang="en-CA" dirty="0"/>
              <a:t>Spread-Location plot</a:t>
            </a:r>
          </a:p>
        </p:txBody>
      </p:sp>
      <p:sp>
        <p:nvSpPr>
          <p:cNvPr id="3" name="Content Placeholder 2">
            <a:extLst>
              <a:ext uri="{FF2B5EF4-FFF2-40B4-BE49-F238E27FC236}">
                <a16:creationId xmlns:a16="http://schemas.microsoft.com/office/drawing/2014/main" id="{4D6F1346-13BC-4583-9333-D413267303E8}"/>
              </a:ext>
            </a:extLst>
          </p:cNvPr>
          <p:cNvSpPr>
            <a:spLocks noGrp="1"/>
          </p:cNvSpPr>
          <p:nvPr>
            <p:ph idx="1"/>
          </p:nvPr>
        </p:nvSpPr>
        <p:spPr/>
        <p:txBody>
          <a:bodyPr/>
          <a:lstStyle/>
          <a:p>
            <a:pPr marL="0" indent="0">
              <a:buNone/>
            </a:pPr>
            <a:r>
              <a:rPr lang="en-CA" dirty="0"/>
              <a:t>Checking to see that residuals are spread equally along the ranges of predictors. This is how you can check the assumption of equal variance (homoscedasticity). It’s good if you see a horizontal line with equally (randomly) spread points</a:t>
            </a:r>
          </a:p>
        </p:txBody>
      </p:sp>
    </p:spTree>
    <p:extLst>
      <p:ext uri="{BB962C8B-B14F-4D97-AF65-F5344CB8AC3E}">
        <p14:creationId xmlns:p14="http://schemas.microsoft.com/office/powerpoint/2010/main" val="36448832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E35F1-3BAD-4AAD-A049-22B9F093AFBA}"/>
              </a:ext>
            </a:extLst>
          </p:cNvPr>
          <p:cNvSpPr>
            <a:spLocks noGrp="1"/>
          </p:cNvSpPr>
          <p:nvPr>
            <p:ph type="title"/>
          </p:nvPr>
        </p:nvSpPr>
        <p:spPr/>
        <p:txBody>
          <a:bodyPr/>
          <a:lstStyle/>
          <a:p>
            <a:r>
              <a:rPr lang="en-CA" dirty="0"/>
              <a:t>Spread-Location Plots</a:t>
            </a:r>
          </a:p>
        </p:txBody>
      </p:sp>
      <p:pic>
        <p:nvPicPr>
          <p:cNvPr id="5" name="Content Placeholder 4">
            <a:extLst>
              <a:ext uri="{FF2B5EF4-FFF2-40B4-BE49-F238E27FC236}">
                <a16:creationId xmlns:a16="http://schemas.microsoft.com/office/drawing/2014/main" id="{DC347152-948A-44D6-81EB-725B21839A71}"/>
              </a:ext>
            </a:extLst>
          </p:cNvPr>
          <p:cNvPicPr>
            <a:picLocks noGrp="1" noChangeAspect="1"/>
          </p:cNvPicPr>
          <p:nvPr>
            <p:ph idx="1"/>
          </p:nvPr>
        </p:nvPicPr>
        <p:blipFill>
          <a:blip r:embed="rId2"/>
          <a:stretch>
            <a:fillRect/>
          </a:stretch>
        </p:blipFill>
        <p:spPr>
          <a:xfrm>
            <a:off x="1282743" y="1417638"/>
            <a:ext cx="6337938" cy="4739481"/>
          </a:xfrm>
        </p:spPr>
      </p:pic>
      <p:sp>
        <p:nvSpPr>
          <p:cNvPr id="6" name="Rectangle 5">
            <a:extLst>
              <a:ext uri="{FF2B5EF4-FFF2-40B4-BE49-F238E27FC236}">
                <a16:creationId xmlns:a16="http://schemas.microsoft.com/office/drawing/2014/main" id="{5E81F069-786A-452E-994D-D92C3B47BAF8}"/>
              </a:ext>
            </a:extLst>
          </p:cNvPr>
          <p:cNvSpPr/>
          <p:nvPr/>
        </p:nvSpPr>
        <p:spPr>
          <a:xfrm>
            <a:off x="2972205" y="6398696"/>
            <a:ext cx="7861257" cy="369332"/>
          </a:xfrm>
          <a:prstGeom prst="rect">
            <a:avLst/>
          </a:prstGeom>
        </p:spPr>
        <p:txBody>
          <a:bodyPr wrap="square">
            <a:spAutoFit/>
          </a:bodyPr>
          <a:lstStyle/>
          <a:p>
            <a:r>
              <a:rPr lang="en-CA" dirty="0"/>
              <a:t>https://statsmethods.files.wordpress.com/2013/05/resid-plots.gif</a:t>
            </a:r>
          </a:p>
        </p:txBody>
      </p:sp>
    </p:spTree>
    <p:extLst>
      <p:ext uri="{BB962C8B-B14F-4D97-AF65-F5344CB8AC3E}">
        <p14:creationId xmlns:p14="http://schemas.microsoft.com/office/powerpoint/2010/main" val="18524934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4C08C-B83A-4107-A723-116539325744}"/>
              </a:ext>
            </a:extLst>
          </p:cNvPr>
          <p:cNvSpPr>
            <a:spLocks noGrp="1"/>
          </p:cNvSpPr>
          <p:nvPr>
            <p:ph type="title"/>
          </p:nvPr>
        </p:nvSpPr>
        <p:spPr/>
        <p:txBody>
          <a:bodyPr/>
          <a:lstStyle/>
          <a:p>
            <a:r>
              <a:rPr lang="en-CA" dirty="0"/>
              <a:t>Spread-Location plot</a:t>
            </a:r>
          </a:p>
        </p:txBody>
      </p:sp>
      <p:pic>
        <p:nvPicPr>
          <p:cNvPr id="7" name="Content Placeholder 6">
            <a:extLst>
              <a:ext uri="{FF2B5EF4-FFF2-40B4-BE49-F238E27FC236}">
                <a16:creationId xmlns:a16="http://schemas.microsoft.com/office/drawing/2014/main" id="{4BC2C419-922D-49FC-83C1-A6EC8B82BF36}"/>
              </a:ext>
            </a:extLst>
          </p:cNvPr>
          <p:cNvPicPr>
            <a:picLocks noGrp="1" noChangeAspect="1"/>
          </p:cNvPicPr>
          <p:nvPr>
            <p:ph idx="1"/>
          </p:nvPr>
        </p:nvPicPr>
        <p:blipFill>
          <a:blip r:embed="rId2"/>
          <a:stretch>
            <a:fillRect/>
          </a:stretch>
        </p:blipFill>
        <p:spPr>
          <a:xfrm>
            <a:off x="457200" y="1565683"/>
            <a:ext cx="8229600" cy="4114800"/>
          </a:xfrm>
        </p:spPr>
      </p:pic>
      <p:sp>
        <p:nvSpPr>
          <p:cNvPr id="8" name="Rectangle 7">
            <a:extLst>
              <a:ext uri="{FF2B5EF4-FFF2-40B4-BE49-F238E27FC236}">
                <a16:creationId xmlns:a16="http://schemas.microsoft.com/office/drawing/2014/main" id="{39E8B5EF-5EE0-430E-A772-0F93996F732B}"/>
              </a:ext>
            </a:extLst>
          </p:cNvPr>
          <p:cNvSpPr/>
          <p:nvPr/>
        </p:nvSpPr>
        <p:spPr>
          <a:xfrm>
            <a:off x="4127863" y="6398696"/>
            <a:ext cx="5586549" cy="369332"/>
          </a:xfrm>
          <a:prstGeom prst="rect">
            <a:avLst/>
          </a:prstGeom>
        </p:spPr>
        <p:txBody>
          <a:bodyPr wrap="square">
            <a:spAutoFit/>
          </a:bodyPr>
          <a:lstStyle/>
          <a:p>
            <a:r>
              <a:rPr lang="en-CA" dirty="0"/>
              <a:t>https://data.library.virginia.edu/files/diagnostics3.jpeg</a:t>
            </a:r>
          </a:p>
        </p:txBody>
      </p:sp>
    </p:spTree>
    <p:extLst>
      <p:ext uri="{BB962C8B-B14F-4D97-AF65-F5344CB8AC3E}">
        <p14:creationId xmlns:p14="http://schemas.microsoft.com/office/powerpoint/2010/main" val="2000595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A0F3-247C-4FB1-9460-659DC9583E75}"/>
              </a:ext>
            </a:extLst>
          </p:cNvPr>
          <p:cNvSpPr>
            <a:spLocks noGrp="1"/>
          </p:cNvSpPr>
          <p:nvPr>
            <p:ph type="title"/>
          </p:nvPr>
        </p:nvSpPr>
        <p:spPr>
          <a:xfrm>
            <a:off x="457200" y="5588"/>
            <a:ext cx="8229600" cy="1143000"/>
          </a:xfrm>
        </p:spPr>
        <p:txBody>
          <a:bodyPr/>
          <a:lstStyle/>
          <a:p>
            <a:r>
              <a:rPr lang="en-CA" dirty="0"/>
              <a:t>P-value</a:t>
            </a:r>
          </a:p>
        </p:txBody>
      </p:sp>
      <p:sp>
        <p:nvSpPr>
          <p:cNvPr id="3" name="Content Placeholder 2">
            <a:extLst>
              <a:ext uri="{FF2B5EF4-FFF2-40B4-BE49-F238E27FC236}">
                <a16:creationId xmlns:a16="http://schemas.microsoft.com/office/drawing/2014/main" id="{F643F52D-9412-4C69-B493-D3F87E975D0D}"/>
              </a:ext>
            </a:extLst>
          </p:cNvPr>
          <p:cNvSpPr>
            <a:spLocks noGrp="1"/>
          </p:cNvSpPr>
          <p:nvPr>
            <p:ph idx="1"/>
          </p:nvPr>
        </p:nvSpPr>
        <p:spPr>
          <a:xfrm>
            <a:off x="457200" y="857622"/>
            <a:ext cx="8229600" cy="5782450"/>
          </a:xfrm>
        </p:spPr>
        <p:txBody>
          <a:bodyPr>
            <a:normAutofit lnSpcReduction="10000"/>
          </a:bodyPr>
          <a:lstStyle/>
          <a:p>
            <a:pPr marL="0" indent="0">
              <a:buNone/>
            </a:pPr>
            <a:r>
              <a:rPr lang="en-CA" dirty="0"/>
              <a:t>Probability of the summary statistic if the null hypothesis were true.</a:t>
            </a:r>
          </a:p>
          <a:p>
            <a:pPr marL="0" indent="0">
              <a:buNone/>
            </a:pPr>
            <a:endParaRPr lang="en-CA" dirty="0"/>
          </a:p>
          <a:p>
            <a:pPr marL="0" indent="0">
              <a:buNone/>
            </a:pPr>
            <a:r>
              <a:rPr lang="en-CA" dirty="0"/>
              <a:t>P-values are from 0-1.0</a:t>
            </a:r>
          </a:p>
          <a:p>
            <a:pPr marL="0" indent="0">
              <a:buNone/>
            </a:pPr>
            <a:endParaRPr lang="en-CA" dirty="0"/>
          </a:p>
          <a:p>
            <a:pPr marL="0" indent="0">
              <a:buNone/>
            </a:pPr>
            <a:r>
              <a:rPr lang="en-CA" dirty="0"/>
              <a:t>Written as a decimal</a:t>
            </a:r>
          </a:p>
          <a:p>
            <a:pPr marL="0" indent="0">
              <a:buNone/>
            </a:pPr>
            <a:endParaRPr lang="en-CA" dirty="0"/>
          </a:p>
          <a:p>
            <a:pPr marL="0" indent="0">
              <a:buNone/>
            </a:pPr>
            <a:r>
              <a:rPr lang="en-CA" dirty="0"/>
              <a:t>P-value = 0.05 = 5% probability. This is the standard value but for some analyses people use 0.1, and it may be further modified for multiple comparisons.</a:t>
            </a:r>
          </a:p>
        </p:txBody>
      </p:sp>
    </p:spTree>
    <p:extLst>
      <p:ext uri="{BB962C8B-B14F-4D97-AF65-F5344CB8AC3E}">
        <p14:creationId xmlns:p14="http://schemas.microsoft.com/office/powerpoint/2010/main" val="3467182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DCF7-8A69-43F6-AFB1-3537441E7C4C}"/>
              </a:ext>
            </a:extLst>
          </p:cNvPr>
          <p:cNvSpPr>
            <a:spLocks noGrp="1"/>
          </p:cNvSpPr>
          <p:nvPr>
            <p:ph type="title"/>
          </p:nvPr>
        </p:nvSpPr>
        <p:spPr/>
        <p:txBody>
          <a:bodyPr/>
          <a:lstStyle/>
          <a:p>
            <a:r>
              <a:rPr lang="en-CA" dirty="0"/>
              <a:t>Model diagnostics</a:t>
            </a:r>
          </a:p>
        </p:txBody>
      </p:sp>
      <p:sp>
        <p:nvSpPr>
          <p:cNvPr id="3" name="Content Placeholder 2">
            <a:extLst>
              <a:ext uri="{FF2B5EF4-FFF2-40B4-BE49-F238E27FC236}">
                <a16:creationId xmlns:a16="http://schemas.microsoft.com/office/drawing/2014/main" id="{45FF366C-3399-4598-9045-E21A7A3EAF09}"/>
              </a:ext>
            </a:extLst>
          </p:cNvPr>
          <p:cNvSpPr>
            <a:spLocks noGrp="1"/>
          </p:cNvSpPr>
          <p:nvPr>
            <p:ph idx="1"/>
          </p:nvPr>
        </p:nvSpPr>
        <p:spPr/>
        <p:txBody>
          <a:bodyPr/>
          <a:lstStyle/>
          <a:p>
            <a:pPr marL="0" indent="0">
              <a:buNone/>
            </a:pPr>
            <a:r>
              <a:rPr lang="en-CA" dirty="0"/>
              <a:t>R gives you four model outputs:</a:t>
            </a:r>
          </a:p>
          <a:p>
            <a:pPr marL="514350" indent="-514350">
              <a:buAutoNum type="arabicParenBoth"/>
            </a:pPr>
            <a:r>
              <a:rPr lang="en-CA" dirty="0">
                <a:solidFill>
                  <a:schemeClr val="bg1">
                    <a:lumMod val="75000"/>
                  </a:schemeClr>
                </a:solidFill>
              </a:rPr>
              <a:t>Residual versus fitted values</a:t>
            </a:r>
          </a:p>
          <a:p>
            <a:pPr marL="514350" indent="-514350">
              <a:buAutoNum type="arabicParenBoth"/>
            </a:pPr>
            <a:r>
              <a:rPr lang="en-CA" dirty="0" err="1">
                <a:solidFill>
                  <a:schemeClr val="bg1">
                    <a:lumMod val="85000"/>
                  </a:schemeClr>
                </a:solidFill>
              </a:rPr>
              <a:t>Qqplot</a:t>
            </a:r>
            <a:endParaRPr lang="en-CA" dirty="0">
              <a:solidFill>
                <a:schemeClr val="bg1">
                  <a:lumMod val="85000"/>
                </a:schemeClr>
              </a:solidFill>
            </a:endParaRPr>
          </a:p>
          <a:p>
            <a:pPr marL="514350" indent="-514350">
              <a:buAutoNum type="arabicParenBoth"/>
            </a:pPr>
            <a:r>
              <a:rPr lang="en-CA" dirty="0">
                <a:solidFill>
                  <a:schemeClr val="bg1">
                    <a:lumMod val="85000"/>
                  </a:schemeClr>
                </a:solidFill>
              </a:rPr>
              <a:t>Scale-Location</a:t>
            </a:r>
          </a:p>
          <a:p>
            <a:pPr marL="514350" indent="-514350">
              <a:buAutoNum type="arabicParenBoth"/>
            </a:pPr>
            <a:r>
              <a:rPr lang="en-CA" dirty="0"/>
              <a:t>Residuals versus Leverage: </a:t>
            </a:r>
            <a:r>
              <a:rPr lang="en-CA" b="1" dirty="0"/>
              <a:t>Influential points</a:t>
            </a:r>
            <a:endParaRPr lang="en-CA" dirty="0"/>
          </a:p>
          <a:p>
            <a:pPr marL="514350" indent="-514350">
              <a:buAutoNum type="arabicParenBoth"/>
            </a:pPr>
            <a:endParaRPr lang="en-CA" dirty="0"/>
          </a:p>
        </p:txBody>
      </p:sp>
    </p:spTree>
    <p:extLst>
      <p:ext uri="{BB962C8B-B14F-4D97-AF65-F5344CB8AC3E}">
        <p14:creationId xmlns:p14="http://schemas.microsoft.com/office/powerpoint/2010/main" val="13387450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3E6D-4201-49CF-A869-5B7265B63F09}"/>
              </a:ext>
            </a:extLst>
          </p:cNvPr>
          <p:cNvSpPr>
            <a:spLocks noGrp="1"/>
          </p:cNvSpPr>
          <p:nvPr>
            <p:ph type="title"/>
          </p:nvPr>
        </p:nvSpPr>
        <p:spPr/>
        <p:txBody>
          <a:bodyPr/>
          <a:lstStyle/>
          <a:p>
            <a:r>
              <a:rPr lang="en-CA" dirty="0"/>
              <a:t>Leverage</a:t>
            </a:r>
          </a:p>
        </p:txBody>
      </p:sp>
      <p:sp>
        <p:nvSpPr>
          <p:cNvPr id="3" name="Content Placeholder 2">
            <a:extLst>
              <a:ext uri="{FF2B5EF4-FFF2-40B4-BE49-F238E27FC236}">
                <a16:creationId xmlns:a16="http://schemas.microsoft.com/office/drawing/2014/main" id="{42A58953-5194-43C9-A85E-983A8D05CEE7}"/>
              </a:ext>
            </a:extLst>
          </p:cNvPr>
          <p:cNvSpPr>
            <a:spLocks noGrp="1"/>
          </p:cNvSpPr>
          <p:nvPr>
            <p:ph idx="1"/>
          </p:nvPr>
        </p:nvSpPr>
        <p:spPr/>
        <p:txBody>
          <a:bodyPr>
            <a:normAutofit/>
          </a:bodyPr>
          <a:lstStyle/>
          <a:p>
            <a:pPr marL="0" indent="0">
              <a:buNone/>
            </a:pPr>
            <a:r>
              <a:rPr lang="en-CA" dirty="0"/>
              <a:t>Cook’s distance is used to find influential outliers in a set of predictor variables. </a:t>
            </a:r>
          </a:p>
          <a:p>
            <a:pPr marL="0" indent="0">
              <a:buNone/>
            </a:pPr>
            <a:endParaRPr lang="en-CA" dirty="0"/>
          </a:p>
          <a:p>
            <a:pPr marL="0" indent="0">
              <a:buNone/>
            </a:pPr>
            <a:r>
              <a:rPr lang="en-CA" dirty="0"/>
              <a:t>The measurement is a combination of each observation’s leverage and residual values; the higher the leverage and residuals, the higher the Cook’s distance.</a:t>
            </a:r>
          </a:p>
        </p:txBody>
      </p:sp>
      <p:sp>
        <p:nvSpPr>
          <p:cNvPr id="4" name="Rectangle 3">
            <a:extLst>
              <a:ext uri="{FF2B5EF4-FFF2-40B4-BE49-F238E27FC236}">
                <a16:creationId xmlns:a16="http://schemas.microsoft.com/office/drawing/2014/main" id="{2D48409A-F532-4771-AA10-1F26A9D98AC9}"/>
              </a:ext>
            </a:extLst>
          </p:cNvPr>
          <p:cNvSpPr/>
          <p:nvPr/>
        </p:nvSpPr>
        <p:spPr>
          <a:xfrm>
            <a:off x="2664823" y="6488668"/>
            <a:ext cx="6984274" cy="369332"/>
          </a:xfrm>
          <a:prstGeom prst="rect">
            <a:avLst/>
          </a:prstGeom>
        </p:spPr>
        <p:txBody>
          <a:bodyPr wrap="square">
            <a:spAutoFit/>
          </a:bodyPr>
          <a:lstStyle/>
          <a:p>
            <a:r>
              <a:rPr lang="en-CA" dirty="0"/>
              <a:t>https://www.statisticshowto.datasciencecentral.com/cooks-distance/</a:t>
            </a:r>
          </a:p>
        </p:txBody>
      </p:sp>
    </p:spTree>
    <p:extLst>
      <p:ext uri="{BB962C8B-B14F-4D97-AF65-F5344CB8AC3E}">
        <p14:creationId xmlns:p14="http://schemas.microsoft.com/office/powerpoint/2010/main" val="13469037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3E6D-4201-49CF-A869-5B7265B63F09}"/>
              </a:ext>
            </a:extLst>
          </p:cNvPr>
          <p:cNvSpPr>
            <a:spLocks noGrp="1"/>
          </p:cNvSpPr>
          <p:nvPr>
            <p:ph type="title"/>
          </p:nvPr>
        </p:nvSpPr>
        <p:spPr/>
        <p:txBody>
          <a:bodyPr/>
          <a:lstStyle/>
          <a:p>
            <a:r>
              <a:rPr lang="en-CA" dirty="0"/>
              <a:t>Leverage</a:t>
            </a:r>
          </a:p>
        </p:txBody>
      </p:sp>
      <p:sp>
        <p:nvSpPr>
          <p:cNvPr id="3" name="Content Placeholder 2">
            <a:extLst>
              <a:ext uri="{FF2B5EF4-FFF2-40B4-BE49-F238E27FC236}">
                <a16:creationId xmlns:a16="http://schemas.microsoft.com/office/drawing/2014/main" id="{42A58953-5194-43C9-A85E-983A8D05CEE7}"/>
              </a:ext>
            </a:extLst>
          </p:cNvPr>
          <p:cNvSpPr>
            <a:spLocks noGrp="1"/>
          </p:cNvSpPr>
          <p:nvPr>
            <p:ph idx="1"/>
          </p:nvPr>
        </p:nvSpPr>
        <p:spPr/>
        <p:txBody>
          <a:bodyPr>
            <a:normAutofit/>
          </a:bodyPr>
          <a:lstStyle/>
          <a:p>
            <a:pPr marL="0" indent="0">
              <a:buNone/>
            </a:pPr>
            <a:r>
              <a:rPr lang="en-CA" dirty="0"/>
              <a:t>A </a:t>
            </a:r>
            <a:r>
              <a:rPr lang="en-CA" b="1" dirty="0"/>
              <a:t>general rule of thumb</a:t>
            </a:r>
            <a:r>
              <a:rPr lang="en-CA" dirty="0"/>
              <a:t> is that observations with a Cook’s D of more than 3 times the mean, μ, is a possible outlier. </a:t>
            </a:r>
          </a:p>
          <a:p>
            <a:pPr marL="0" indent="0">
              <a:buNone/>
            </a:pPr>
            <a:endParaRPr lang="en-CA" dirty="0"/>
          </a:p>
          <a:p>
            <a:pPr marL="0" indent="0">
              <a:buNone/>
            </a:pPr>
            <a:r>
              <a:rPr lang="en-CA" dirty="0"/>
              <a:t>a D</a:t>
            </a:r>
            <a:r>
              <a:rPr lang="en-CA" baseline="-25000" dirty="0"/>
              <a:t>i</a:t>
            </a:r>
            <a:r>
              <a:rPr lang="en-CA" dirty="0"/>
              <a:t> value &gt; 1 indicates an influential value, but look at values above 0.5.  </a:t>
            </a:r>
          </a:p>
        </p:txBody>
      </p:sp>
      <p:sp>
        <p:nvSpPr>
          <p:cNvPr id="4" name="Rectangle 3">
            <a:extLst>
              <a:ext uri="{FF2B5EF4-FFF2-40B4-BE49-F238E27FC236}">
                <a16:creationId xmlns:a16="http://schemas.microsoft.com/office/drawing/2014/main" id="{2D48409A-F532-4771-AA10-1F26A9D98AC9}"/>
              </a:ext>
            </a:extLst>
          </p:cNvPr>
          <p:cNvSpPr/>
          <p:nvPr/>
        </p:nvSpPr>
        <p:spPr>
          <a:xfrm>
            <a:off x="2664823" y="6488668"/>
            <a:ext cx="6984274" cy="369332"/>
          </a:xfrm>
          <a:prstGeom prst="rect">
            <a:avLst/>
          </a:prstGeom>
        </p:spPr>
        <p:txBody>
          <a:bodyPr wrap="square">
            <a:spAutoFit/>
          </a:bodyPr>
          <a:lstStyle/>
          <a:p>
            <a:r>
              <a:rPr lang="en-CA" dirty="0"/>
              <a:t>https://www.statisticshowto.datasciencecentral.com/cooks-distance/</a:t>
            </a:r>
          </a:p>
        </p:txBody>
      </p:sp>
    </p:spTree>
    <p:extLst>
      <p:ext uri="{BB962C8B-B14F-4D97-AF65-F5344CB8AC3E}">
        <p14:creationId xmlns:p14="http://schemas.microsoft.com/office/powerpoint/2010/main" val="5719190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3E6D-4201-49CF-A869-5B7265B63F09}"/>
              </a:ext>
            </a:extLst>
          </p:cNvPr>
          <p:cNvSpPr>
            <a:spLocks noGrp="1"/>
          </p:cNvSpPr>
          <p:nvPr>
            <p:ph type="title"/>
          </p:nvPr>
        </p:nvSpPr>
        <p:spPr/>
        <p:txBody>
          <a:bodyPr/>
          <a:lstStyle/>
          <a:p>
            <a:r>
              <a:rPr lang="en-CA" dirty="0"/>
              <a:t>Leverage – good? Bad?</a:t>
            </a:r>
          </a:p>
        </p:txBody>
      </p:sp>
      <p:sp>
        <p:nvSpPr>
          <p:cNvPr id="4" name="Rectangle 3">
            <a:extLst>
              <a:ext uri="{FF2B5EF4-FFF2-40B4-BE49-F238E27FC236}">
                <a16:creationId xmlns:a16="http://schemas.microsoft.com/office/drawing/2014/main" id="{2D48409A-F532-4771-AA10-1F26A9D98AC9}"/>
              </a:ext>
            </a:extLst>
          </p:cNvPr>
          <p:cNvSpPr/>
          <p:nvPr/>
        </p:nvSpPr>
        <p:spPr>
          <a:xfrm>
            <a:off x="1680754" y="6488668"/>
            <a:ext cx="7968343" cy="369332"/>
          </a:xfrm>
          <a:prstGeom prst="rect">
            <a:avLst/>
          </a:prstGeom>
        </p:spPr>
        <p:txBody>
          <a:bodyPr wrap="square">
            <a:spAutoFit/>
          </a:bodyPr>
          <a:lstStyle/>
          <a:p>
            <a:r>
              <a:rPr lang="en-CA" dirty="0"/>
              <a:t>https://stats.stackexchange.com/questions/266597/plotting-cooks-distance-lines</a:t>
            </a:r>
          </a:p>
        </p:txBody>
      </p:sp>
      <p:pic>
        <p:nvPicPr>
          <p:cNvPr id="8" name="Content Placeholder 7">
            <a:extLst>
              <a:ext uri="{FF2B5EF4-FFF2-40B4-BE49-F238E27FC236}">
                <a16:creationId xmlns:a16="http://schemas.microsoft.com/office/drawing/2014/main" id="{3E5671E6-8F2C-4F3D-AFBF-1598A8190A33}"/>
              </a:ext>
            </a:extLst>
          </p:cNvPr>
          <p:cNvPicPr>
            <a:picLocks noGrp="1" noChangeAspect="1"/>
          </p:cNvPicPr>
          <p:nvPr>
            <p:ph idx="1"/>
          </p:nvPr>
        </p:nvPicPr>
        <p:blipFill>
          <a:blip r:embed="rId3"/>
          <a:stretch>
            <a:fillRect/>
          </a:stretch>
        </p:blipFill>
        <p:spPr>
          <a:xfrm>
            <a:off x="762000" y="1417638"/>
            <a:ext cx="7620000" cy="3810000"/>
          </a:xfrm>
        </p:spPr>
      </p:pic>
    </p:spTree>
    <p:extLst>
      <p:ext uri="{BB962C8B-B14F-4D97-AF65-F5344CB8AC3E}">
        <p14:creationId xmlns:p14="http://schemas.microsoft.com/office/powerpoint/2010/main" val="39406818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check out our models!</a:t>
            </a:r>
          </a:p>
        </p:txBody>
      </p:sp>
      <p:pic>
        <p:nvPicPr>
          <p:cNvPr id="4" name="Picture 3"/>
          <p:cNvPicPr>
            <a:picLocks noChangeAspect="1"/>
          </p:cNvPicPr>
          <p:nvPr/>
        </p:nvPicPr>
        <p:blipFill>
          <a:blip r:embed="rId2"/>
          <a:stretch>
            <a:fillRect/>
          </a:stretch>
        </p:blipFill>
        <p:spPr>
          <a:xfrm>
            <a:off x="2881412" y="2470304"/>
            <a:ext cx="3157220" cy="2446409"/>
          </a:xfrm>
          <a:prstGeom prst="rect">
            <a:avLst/>
          </a:prstGeom>
        </p:spPr>
      </p:pic>
    </p:spTree>
    <p:extLst>
      <p:ext uri="{BB962C8B-B14F-4D97-AF65-F5344CB8AC3E}">
        <p14:creationId xmlns:p14="http://schemas.microsoft.com/office/powerpoint/2010/main" val="36778248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Model Support</a:t>
            </a:r>
          </a:p>
        </p:txBody>
      </p:sp>
      <p:sp>
        <p:nvSpPr>
          <p:cNvPr id="3" name="Content Placeholder 2"/>
          <p:cNvSpPr>
            <a:spLocks noGrp="1"/>
          </p:cNvSpPr>
          <p:nvPr>
            <p:ph idx="1"/>
          </p:nvPr>
        </p:nvSpPr>
        <p:spPr/>
        <p:txBody>
          <a:bodyPr/>
          <a:lstStyle/>
          <a:p>
            <a:pPr marL="0" indent="0">
              <a:buNone/>
            </a:pPr>
            <a:r>
              <a:rPr lang="en-US" dirty="0"/>
              <a:t>If we fit several models then how do we determine which is best?</a:t>
            </a:r>
          </a:p>
          <a:p>
            <a:pPr marL="0" indent="0">
              <a:buNone/>
            </a:pPr>
            <a:endParaRPr lang="en-US" dirty="0"/>
          </a:p>
          <a:p>
            <a:pPr marL="0" indent="0">
              <a:buNone/>
            </a:pPr>
            <a:r>
              <a:rPr lang="en-US" dirty="0"/>
              <a:t>R</a:t>
            </a:r>
            <a:r>
              <a:rPr lang="en-US" baseline="30000" dirty="0"/>
              <a:t>2</a:t>
            </a:r>
            <a:r>
              <a:rPr lang="en-US" dirty="0"/>
              <a:t> gives a measure of goodness of fit, but is strongly influenced by how many predictor variables we include, so we may decide to pick the most complex model</a:t>
            </a:r>
          </a:p>
        </p:txBody>
      </p:sp>
    </p:spTree>
    <p:extLst>
      <p:ext uri="{BB962C8B-B14F-4D97-AF65-F5344CB8AC3E}">
        <p14:creationId xmlns:p14="http://schemas.microsoft.com/office/powerpoint/2010/main" val="327225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838"/>
            <a:ext cx="8229600" cy="1143000"/>
          </a:xfrm>
        </p:spPr>
        <p:txBody>
          <a:bodyPr/>
          <a:lstStyle/>
          <a:p>
            <a:r>
              <a:rPr lang="en-US" dirty="0" err="1"/>
              <a:t>Akaike’s</a:t>
            </a:r>
            <a:r>
              <a:rPr lang="en-US" dirty="0"/>
              <a:t> Information Criteria</a:t>
            </a:r>
          </a:p>
        </p:txBody>
      </p:sp>
      <p:sp>
        <p:nvSpPr>
          <p:cNvPr id="3" name="Content Placeholder 2"/>
          <p:cNvSpPr>
            <a:spLocks noGrp="1"/>
          </p:cNvSpPr>
          <p:nvPr>
            <p:ph idx="1"/>
          </p:nvPr>
        </p:nvSpPr>
        <p:spPr>
          <a:xfrm>
            <a:off x="457200" y="1001484"/>
            <a:ext cx="8229600" cy="5529943"/>
          </a:xfrm>
        </p:spPr>
        <p:txBody>
          <a:bodyPr>
            <a:normAutofit fontScale="85000" lnSpcReduction="20000"/>
          </a:bodyPr>
          <a:lstStyle/>
          <a:p>
            <a:pPr marL="0" indent="0">
              <a:buNone/>
            </a:pPr>
            <a:r>
              <a:rPr lang="en-US" dirty="0"/>
              <a:t>Based on an information theoretic approach, AIC is a way to measure relative quality or level of support for a given statistical model</a:t>
            </a:r>
          </a:p>
          <a:p>
            <a:pPr marL="0" indent="0">
              <a:buNone/>
            </a:pPr>
            <a:endParaRPr lang="en-US" dirty="0"/>
          </a:p>
          <a:p>
            <a:pPr marL="0" indent="0">
              <a:buNone/>
            </a:pPr>
            <a:r>
              <a:rPr lang="en-US" dirty="0"/>
              <a:t>Trade-off between goodness of fit and simplicity</a:t>
            </a:r>
          </a:p>
          <a:p>
            <a:pPr marL="0" indent="0">
              <a:buNone/>
            </a:pPr>
            <a:endParaRPr lang="en-US" dirty="0"/>
          </a:p>
          <a:p>
            <a:pPr marL="0" indent="0">
              <a:buNone/>
            </a:pPr>
            <a:r>
              <a:rPr lang="en-US" dirty="0"/>
              <a:t>AIC = 2</a:t>
            </a:r>
            <a:r>
              <a:rPr lang="en-US" i="1" dirty="0"/>
              <a:t>k</a:t>
            </a:r>
            <a:r>
              <a:rPr lang="en-US" dirty="0"/>
              <a:t> – 2 </a:t>
            </a:r>
            <a:r>
              <a:rPr lang="en-US" dirty="0" err="1"/>
              <a:t>ln</a:t>
            </a:r>
            <a:r>
              <a:rPr lang="en-US" dirty="0"/>
              <a:t>(L)</a:t>
            </a:r>
          </a:p>
          <a:p>
            <a:pPr marL="0" indent="0">
              <a:buNone/>
            </a:pPr>
            <a:endParaRPr lang="en-US" dirty="0"/>
          </a:p>
          <a:p>
            <a:pPr marL="0" indent="0">
              <a:buNone/>
            </a:pPr>
            <a:r>
              <a:rPr lang="en-US" dirty="0"/>
              <a:t>k is the number of parameters and L is the log likelihood of the model</a:t>
            </a:r>
          </a:p>
          <a:p>
            <a:pPr marL="0" indent="0">
              <a:buNone/>
            </a:pPr>
            <a:endParaRPr lang="en-US" dirty="0"/>
          </a:p>
          <a:p>
            <a:pPr marL="0" indent="0">
              <a:buNone/>
            </a:pPr>
            <a:r>
              <a:rPr lang="en-US" dirty="0"/>
              <a:t>Rule of thumb is that the lower the AIC score the better, and a ΔAIC of -2 signifies a model with the most support in the candidate set</a:t>
            </a:r>
          </a:p>
        </p:txBody>
      </p:sp>
    </p:spTree>
    <p:extLst>
      <p:ext uri="{BB962C8B-B14F-4D97-AF65-F5344CB8AC3E}">
        <p14:creationId xmlns:p14="http://schemas.microsoft.com/office/powerpoint/2010/main" val="423838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Akaike’s</a:t>
            </a:r>
            <a:r>
              <a:rPr lang="en-US" dirty="0"/>
              <a:t> Information Criteria</a:t>
            </a:r>
          </a:p>
        </p:txBody>
      </p:sp>
      <p:sp>
        <p:nvSpPr>
          <p:cNvPr id="3" name="Content Placeholder 2"/>
          <p:cNvSpPr>
            <a:spLocks noGrp="1"/>
          </p:cNvSpPr>
          <p:nvPr>
            <p:ph idx="1"/>
          </p:nvPr>
        </p:nvSpPr>
        <p:spPr>
          <a:xfrm>
            <a:off x="457200" y="1600200"/>
            <a:ext cx="8229600" cy="5030987"/>
          </a:xfrm>
        </p:spPr>
        <p:txBody>
          <a:bodyPr>
            <a:normAutofit/>
          </a:bodyPr>
          <a:lstStyle/>
          <a:p>
            <a:pPr marL="0" indent="0">
              <a:buNone/>
            </a:pPr>
            <a:r>
              <a:rPr lang="en-US" dirty="0"/>
              <a:t>In r there are many packages that implement AIC model selection criteria {base, </a:t>
            </a:r>
            <a:r>
              <a:rPr lang="en-US" dirty="0" err="1"/>
              <a:t>MuMIn</a:t>
            </a:r>
            <a:r>
              <a:rPr lang="en-US" dirty="0"/>
              <a:t>, </a:t>
            </a:r>
            <a:r>
              <a:rPr lang="en-US" dirty="0" err="1"/>
              <a:t>AICmodavg</a:t>
            </a:r>
            <a:r>
              <a:rPr lang="en-US" dirty="0"/>
              <a:t>}</a:t>
            </a:r>
          </a:p>
          <a:p>
            <a:pPr marL="0" indent="0">
              <a:buNone/>
            </a:pPr>
            <a:endParaRPr lang="en-US" dirty="0"/>
          </a:p>
          <a:p>
            <a:pPr marL="0" indent="0">
              <a:buNone/>
            </a:pPr>
            <a:r>
              <a:rPr lang="en-US" dirty="0"/>
              <a:t>base::AIC(model1, model2, model3, model4)</a:t>
            </a:r>
          </a:p>
          <a:p>
            <a:pPr marL="0" indent="0">
              <a:buNone/>
            </a:pPr>
            <a:endParaRPr lang="en-US" dirty="0"/>
          </a:p>
          <a:p>
            <a:pPr marL="0" indent="0">
              <a:buNone/>
            </a:pPr>
            <a:r>
              <a:rPr lang="en-US" dirty="0"/>
              <a:t>Will return an object with model names, </a:t>
            </a:r>
            <a:r>
              <a:rPr lang="en-US" dirty="0" err="1"/>
              <a:t>df</a:t>
            </a:r>
            <a:r>
              <a:rPr lang="en-US" dirty="0"/>
              <a:t>, and AIC score. Can compare the relative support.</a:t>
            </a:r>
          </a:p>
        </p:txBody>
      </p:sp>
    </p:spTree>
    <p:extLst>
      <p:ext uri="{BB962C8B-B14F-4D97-AF65-F5344CB8AC3E}">
        <p14:creationId xmlns:p14="http://schemas.microsoft.com/office/powerpoint/2010/main" val="29189797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AIC is not!</a:t>
            </a:r>
          </a:p>
        </p:txBody>
      </p:sp>
      <p:sp>
        <p:nvSpPr>
          <p:cNvPr id="3" name="Content Placeholder 2"/>
          <p:cNvSpPr>
            <a:spLocks noGrp="1"/>
          </p:cNvSpPr>
          <p:nvPr>
            <p:ph idx="1"/>
          </p:nvPr>
        </p:nvSpPr>
        <p:spPr/>
        <p:txBody>
          <a:bodyPr/>
          <a:lstStyle/>
          <a:p>
            <a:pPr marL="0" indent="0">
              <a:buNone/>
            </a:pPr>
            <a:r>
              <a:rPr lang="en-US" dirty="0"/>
              <a:t>Always remember that AIC will tell you what model is the “most supported” of you set of candidate models...it will not tell you which model is “right”!</a:t>
            </a:r>
          </a:p>
          <a:p>
            <a:pPr marL="0" indent="0">
              <a:buNone/>
            </a:pPr>
            <a:endParaRPr lang="en-US" dirty="0"/>
          </a:p>
          <a:p>
            <a:pPr marL="0" indent="0">
              <a:buNone/>
            </a:pPr>
            <a:r>
              <a:rPr lang="en-US" dirty="0"/>
              <a:t>It is important to identify you set of candidate models or at least your candidate predictors and then perform analyses and model selection.</a:t>
            </a:r>
          </a:p>
        </p:txBody>
      </p:sp>
    </p:spTree>
    <p:extLst>
      <p:ext uri="{BB962C8B-B14F-4D97-AF65-F5344CB8AC3E}">
        <p14:creationId xmlns:p14="http://schemas.microsoft.com/office/powerpoint/2010/main" val="38243091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a:t>
            </a:r>
            <a:r>
              <a:rPr lang="en-US" dirty="0" err="1"/>
              <a:t>paractice</a:t>
            </a:r>
            <a:r>
              <a:rPr lang="en-US" dirty="0"/>
              <a:t>!</a:t>
            </a:r>
          </a:p>
        </p:txBody>
      </p:sp>
      <p:pic>
        <p:nvPicPr>
          <p:cNvPr id="4" name="Picture 3"/>
          <p:cNvPicPr>
            <a:picLocks noChangeAspect="1"/>
          </p:cNvPicPr>
          <p:nvPr/>
        </p:nvPicPr>
        <p:blipFill>
          <a:blip r:embed="rId2"/>
          <a:stretch>
            <a:fillRect/>
          </a:stretch>
        </p:blipFill>
        <p:spPr>
          <a:xfrm>
            <a:off x="3062842" y="2470305"/>
            <a:ext cx="2427896" cy="1881284"/>
          </a:xfrm>
          <a:prstGeom prst="rect">
            <a:avLst/>
          </a:prstGeom>
        </p:spPr>
      </p:pic>
    </p:spTree>
    <p:extLst>
      <p:ext uri="{BB962C8B-B14F-4D97-AF65-F5344CB8AC3E}">
        <p14:creationId xmlns:p14="http://schemas.microsoft.com/office/powerpoint/2010/main" val="4090821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8480-E943-4B81-A3A4-CDF0403959A3}"/>
              </a:ext>
            </a:extLst>
          </p:cNvPr>
          <p:cNvSpPr>
            <a:spLocks noGrp="1"/>
          </p:cNvSpPr>
          <p:nvPr>
            <p:ph type="title"/>
          </p:nvPr>
        </p:nvSpPr>
        <p:spPr/>
        <p:txBody>
          <a:bodyPr/>
          <a:lstStyle/>
          <a:p>
            <a:r>
              <a:rPr lang="en-CA" dirty="0"/>
              <a:t>What is a p-value and what is it not</a:t>
            </a:r>
          </a:p>
        </p:txBody>
      </p:sp>
      <p:sp>
        <p:nvSpPr>
          <p:cNvPr id="3" name="Content Placeholder 2">
            <a:extLst>
              <a:ext uri="{FF2B5EF4-FFF2-40B4-BE49-F238E27FC236}">
                <a16:creationId xmlns:a16="http://schemas.microsoft.com/office/drawing/2014/main" id="{03AE801B-36C3-4A67-91B0-F1B53B764976}"/>
              </a:ext>
            </a:extLst>
          </p:cNvPr>
          <p:cNvSpPr>
            <a:spLocks noGrp="1"/>
          </p:cNvSpPr>
          <p:nvPr>
            <p:ph idx="1"/>
          </p:nvPr>
        </p:nvSpPr>
        <p:spPr/>
        <p:txBody>
          <a:bodyPr>
            <a:normAutofit fontScale="92500"/>
          </a:bodyPr>
          <a:lstStyle/>
          <a:p>
            <a:pPr marL="0" indent="0">
              <a:buNone/>
            </a:pPr>
            <a:r>
              <a:rPr lang="en-CA" b="1" dirty="0"/>
              <a:t>Correct interpretation:</a:t>
            </a:r>
            <a:r>
              <a:rPr lang="en-CA" dirty="0"/>
              <a:t> P-values evaluate how well the sample data support the null hypothesis. What is the probability of obtaining an effect at least as extreme as the one in your sample data, assuming the truth of the null hypothesis.</a:t>
            </a:r>
          </a:p>
          <a:p>
            <a:pPr marL="0" indent="0">
              <a:buNone/>
            </a:pPr>
            <a:endParaRPr lang="en-CA" dirty="0"/>
          </a:p>
          <a:p>
            <a:pPr marL="0" indent="0">
              <a:buNone/>
            </a:pPr>
            <a:r>
              <a:rPr lang="en-CA" b="1" dirty="0"/>
              <a:t>Incorrect interpretation: </a:t>
            </a:r>
            <a:r>
              <a:rPr lang="en-CA" dirty="0"/>
              <a:t>P-value as the probability of making a mistake by rejecting a true null hypothesis</a:t>
            </a:r>
          </a:p>
        </p:txBody>
      </p:sp>
      <p:sp>
        <p:nvSpPr>
          <p:cNvPr id="4" name="Rectangle 3">
            <a:extLst>
              <a:ext uri="{FF2B5EF4-FFF2-40B4-BE49-F238E27FC236}">
                <a16:creationId xmlns:a16="http://schemas.microsoft.com/office/drawing/2014/main" id="{307E73A4-8D9C-4BF1-BE6D-163A612D1A67}"/>
              </a:ext>
            </a:extLst>
          </p:cNvPr>
          <p:cNvSpPr/>
          <p:nvPr/>
        </p:nvSpPr>
        <p:spPr>
          <a:xfrm>
            <a:off x="518160" y="6398696"/>
            <a:ext cx="8686800" cy="369332"/>
          </a:xfrm>
          <a:prstGeom prst="rect">
            <a:avLst/>
          </a:prstGeom>
        </p:spPr>
        <p:txBody>
          <a:bodyPr wrap="square">
            <a:spAutoFit/>
          </a:bodyPr>
          <a:lstStyle/>
          <a:p>
            <a:r>
              <a:rPr lang="en-CA" dirty="0"/>
              <a:t>https://blog.minitab.com/blog/adventures-in-statistics-2/how-to-correctly-interpret-p-values</a:t>
            </a:r>
          </a:p>
        </p:txBody>
      </p:sp>
    </p:spTree>
    <p:extLst>
      <p:ext uri="{BB962C8B-B14F-4D97-AF65-F5344CB8AC3E}">
        <p14:creationId xmlns:p14="http://schemas.microsoft.com/office/powerpoint/2010/main" val="3370515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3028"/>
            <a:ext cx="8229600" cy="1143000"/>
          </a:xfrm>
        </p:spPr>
        <p:txBody>
          <a:bodyPr/>
          <a:lstStyle/>
          <a:p>
            <a:r>
              <a:rPr lang="en-US" dirty="0"/>
              <a:t>Does this data look weird to you?</a:t>
            </a:r>
          </a:p>
        </p:txBody>
      </p:sp>
      <p:sp>
        <p:nvSpPr>
          <p:cNvPr id="3" name="Content Placeholder 2"/>
          <p:cNvSpPr>
            <a:spLocks noGrp="1"/>
          </p:cNvSpPr>
          <p:nvPr>
            <p:ph idx="1"/>
          </p:nvPr>
        </p:nvSpPr>
        <p:spPr>
          <a:xfrm>
            <a:off x="457200" y="1033887"/>
            <a:ext cx="8229600" cy="1943611"/>
          </a:xfrm>
        </p:spPr>
        <p:txBody>
          <a:bodyPr>
            <a:normAutofit fontScale="92500" lnSpcReduction="10000"/>
          </a:bodyPr>
          <a:lstStyle/>
          <a:p>
            <a:pPr marL="0" indent="0">
              <a:buNone/>
            </a:pPr>
            <a:r>
              <a:rPr lang="en-US" dirty="0"/>
              <a:t>One major assumption of statistical methods is that data is normally distributed</a:t>
            </a:r>
          </a:p>
          <a:p>
            <a:pPr marL="0" indent="0">
              <a:buNone/>
            </a:pPr>
            <a:r>
              <a:rPr lang="en-US" dirty="0"/>
              <a:t>Can test for normality and choose the appropriate method</a:t>
            </a:r>
          </a:p>
        </p:txBody>
      </p:sp>
      <p:pic>
        <p:nvPicPr>
          <p:cNvPr id="4" name="Picture 3"/>
          <p:cNvPicPr>
            <a:picLocks noChangeAspect="1"/>
          </p:cNvPicPr>
          <p:nvPr/>
        </p:nvPicPr>
        <p:blipFill>
          <a:blip r:embed="rId2"/>
          <a:stretch>
            <a:fillRect/>
          </a:stretch>
        </p:blipFill>
        <p:spPr>
          <a:xfrm>
            <a:off x="2219913" y="2977498"/>
            <a:ext cx="4611268" cy="3914822"/>
          </a:xfrm>
          <a:prstGeom prst="rect">
            <a:avLst/>
          </a:prstGeom>
        </p:spPr>
      </p:pic>
    </p:spTree>
    <p:extLst>
      <p:ext uri="{BB962C8B-B14F-4D97-AF65-F5344CB8AC3E}">
        <p14:creationId xmlns:p14="http://schemas.microsoft.com/office/powerpoint/2010/main" val="153839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3608" y="1839048"/>
            <a:ext cx="7927532" cy="4154984"/>
          </a:xfrm>
          <a:prstGeom prst="rect">
            <a:avLst/>
          </a:prstGeom>
          <a:noFill/>
        </p:spPr>
        <p:txBody>
          <a:bodyPr wrap="square" rtlCol="0">
            <a:spAutoFit/>
          </a:bodyPr>
          <a:lstStyle/>
          <a:p>
            <a:r>
              <a:rPr lang="en-US" sz="2400" dirty="0"/>
              <a:t> When we wish to look for links between two samples which are </a:t>
            </a:r>
            <a:r>
              <a:rPr lang="en-US" sz="2400" i="1" dirty="0"/>
              <a:t>continuous</a:t>
            </a:r>
            <a:r>
              <a:rPr lang="en-US" sz="2400" dirty="0"/>
              <a:t> data then we are generally looking at correlations</a:t>
            </a:r>
            <a:endParaRPr lang="en-US" sz="2400" i="1" dirty="0"/>
          </a:p>
          <a:p>
            <a:endParaRPr lang="en-US" sz="2400" dirty="0"/>
          </a:p>
          <a:p>
            <a:r>
              <a:rPr lang="en-US" sz="2400" dirty="0"/>
              <a:t>When our data are normally distributed we use the </a:t>
            </a:r>
            <a:r>
              <a:rPr lang="en-US" sz="2400" b="1" dirty="0"/>
              <a:t>Pearson’s</a:t>
            </a:r>
            <a:r>
              <a:rPr lang="en-US" sz="2400" dirty="0"/>
              <a:t>. When our data are not normally distributed we use the </a:t>
            </a:r>
            <a:r>
              <a:rPr lang="en-US" sz="2400" b="1" dirty="0"/>
              <a:t>Spearman’s</a:t>
            </a:r>
            <a:r>
              <a:rPr lang="en-US" sz="2400" dirty="0"/>
              <a:t> rank test</a:t>
            </a:r>
          </a:p>
          <a:p>
            <a:endParaRPr lang="en-US" sz="2400" dirty="0"/>
          </a:p>
          <a:p>
            <a:r>
              <a:rPr lang="en-US" sz="2400" b="1" dirty="0"/>
              <a:t>Correlation does not necessarily mean causation!! It just means that two variables (or samples) are correlated</a:t>
            </a:r>
          </a:p>
        </p:txBody>
      </p:sp>
      <p:sp>
        <p:nvSpPr>
          <p:cNvPr id="6" name="Title 1">
            <a:extLst>
              <a:ext uri="{FF2B5EF4-FFF2-40B4-BE49-F238E27FC236}">
                <a16:creationId xmlns:a16="http://schemas.microsoft.com/office/drawing/2014/main" id="{B341DFA6-2651-494C-A3EE-4C837293A5FD}"/>
              </a:ext>
            </a:extLst>
          </p:cNvPr>
          <p:cNvSpPr txBox="1">
            <a:spLocks/>
          </p:cNvSpPr>
          <p:nvPr/>
        </p:nvSpPr>
        <p:spPr>
          <a:xfrm>
            <a:off x="457200" y="272589"/>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A" dirty="0"/>
              <a:t>Correlation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3">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29695</TotalTime>
  <Words>2766</Words>
  <Application>Microsoft Macintosh PowerPoint</Application>
  <PresentationFormat>On-screen Show (4:3)</PresentationFormat>
  <Paragraphs>365</Paragraphs>
  <Slides>69</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69</vt:i4>
      </vt:variant>
    </vt:vector>
  </HeadingPairs>
  <TitlesOfParts>
    <vt:vector size="73" baseType="lpstr">
      <vt:lpstr>Arial</vt:lpstr>
      <vt:lpstr>Calibri</vt:lpstr>
      <vt:lpstr>Gill Sans MT</vt:lpstr>
      <vt:lpstr>Office Theme</vt:lpstr>
      <vt:lpstr>PowerPoint Presentation</vt:lpstr>
      <vt:lpstr>Introductory statistics lecture</vt:lpstr>
      <vt:lpstr>Introductory statistics lecture</vt:lpstr>
      <vt:lpstr>Hypothesis testing</vt:lpstr>
      <vt:lpstr>Error</vt:lpstr>
      <vt:lpstr>P-value</vt:lpstr>
      <vt:lpstr>What is a p-value and what is it not</vt:lpstr>
      <vt:lpstr>Does this data look weird to you?</vt:lpstr>
      <vt:lpstr>PowerPoint Presentation</vt:lpstr>
      <vt:lpstr>PowerPoint Presentation</vt:lpstr>
      <vt:lpstr>PowerPoint Presentation</vt:lpstr>
      <vt:lpstr>PowerPoint Presentation</vt:lpstr>
      <vt:lpstr>Correlation coefficient - r</vt:lpstr>
      <vt:lpstr>T-test</vt:lpstr>
      <vt:lpstr>T-test</vt:lpstr>
      <vt:lpstr>T-test: means are different</vt:lpstr>
      <vt:lpstr>T-test: means are similar</vt:lpstr>
      <vt:lpstr>T-test</vt:lpstr>
      <vt:lpstr>Performing a t-test in R</vt:lpstr>
      <vt:lpstr>ANalysis Of  VAriance (ANOVA)</vt:lpstr>
      <vt:lpstr>PowerPoint Presentation</vt:lpstr>
      <vt:lpstr>PowerPoint Presentation</vt:lpstr>
      <vt:lpstr>Analysis of variance in R</vt:lpstr>
      <vt:lpstr>Analysis of variance in R</vt:lpstr>
      <vt:lpstr>Tukeys HSD</vt:lpstr>
      <vt:lpstr>Introductory statistics lecture</vt:lpstr>
      <vt:lpstr>Data exploration</vt:lpstr>
      <vt:lpstr>Zuur et al 2010</vt:lpstr>
      <vt:lpstr>Zuur et al 2010</vt:lpstr>
      <vt:lpstr>Detect outliers – Cleveland boxplots</vt:lpstr>
      <vt:lpstr>Detect outliers – Cleveland boxplots</vt:lpstr>
      <vt:lpstr>Heterogeneity of variance</vt:lpstr>
      <vt:lpstr>Collinearity</vt:lpstr>
      <vt:lpstr>Collinearity</vt:lpstr>
      <vt:lpstr>Testing for independence</vt:lpstr>
      <vt:lpstr>Introductory statistics lecture</vt:lpstr>
      <vt:lpstr>The Linear Model</vt:lpstr>
      <vt:lpstr>PowerPoint Presentation</vt:lpstr>
      <vt:lpstr>PowerPoint Presentation</vt:lpstr>
      <vt:lpstr>PowerPoint Presentation</vt:lpstr>
      <vt:lpstr>PowerPoint Presentation</vt:lpstr>
      <vt:lpstr>PowerPoint Presentation</vt:lpstr>
      <vt:lpstr>The linear model in R</vt:lpstr>
      <vt:lpstr>lm() syntax</vt:lpstr>
      <vt:lpstr>Let’s paractice!</vt:lpstr>
      <vt:lpstr>Model diagnostics</vt:lpstr>
      <vt:lpstr>Model Residuals</vt:lpstr>
      <vt:lpstr>Model Residuals</vt:lpstr>
      <vt:lpstr>Model diagnostics</vt:lpstr>
      <vt:lpstr>Residual PLots</vt:lpstr>
      <vt:lpstr>Residuals plots – good? Bad?</vt:lpstr>
      <vt:lpstr>Model diagnostics</vt:lpstr>
      <vt:lpstr>QQplot</vt:lpstr>
      <vt:lpstr>QQplot</vt:lpstr>
      <vt:lpstr>Qqplot - – good? Bad?</vt:lpstr>
      <vt:lpstr>Model diagnostics</vt:lpstr>
      <vt:lpstr>Spread-Location plot</vt:lpstr>
      <vt:lpstr>Spread-Location Plots</vt:lpstr>
      <vt:lpstr>Spread-Location plot</vt:lpstr>
      <vt:lpstr>Model diagnostics</vt:lpstr>
      <vt:lpstr>Leverage</vt:lpstr>
      <vt:lpstr>Leverage</vt:lpstr>
      <vt:lpstr>Leverage – good? Bad?</vt:lpstr>
      <vt:lpstr>Let’s check out our models!</vt:lpstr>
      <vt:lpstr>Comparing Model Support</vt:lpstr>
      <vt:lpstr>Akaike’s Information Criteria</vt:lpstr>
      <vt:lpstr>Akaike’s Information Criteria</vt:lpstr>
      <vt:lpstr>What AIC is not!</vt:lpstr>
      <vt:lpstr>Let’s paractice!</vt:lpstr>
    </vt:vector>
  </TitlesOfParts>
  <Company>Simon Fraser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Morgan Hocking</dc:creator>
  <cp:lastModifiedBy>Christopher Mull</cp:lastModifiedBy>
  <cp:revision>102</cp:revision>
  <dcterms:created xsi:type="dcterms:W3CDTF">2014-07-31T06:58:59Z</dcterms:created>
  <dcterms:modified xsi:type="dcterms:W3CDTF">2022-02-24T18:34:46Z</dcterms:modified>
</cp:coreProperties>
</file>